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2"/>
  </p:sldMasterIdLst>
  <p:notesMasterIdLst>
    <p:notesMasterId r:id="rId3"/>
  </p:notesMasterIdLst>
  <p:handoutMasterIdLst>
    <p:handoutMasterId r:id="rId4"/>
  </p:handoutMasterIdLst>
  <p:sldIdLst>
    <p:sldId id="256" r:id="rId5"/>
    <p:sldId id="469" r:id="rId6"/>
    <p:sldId id="476" r:id="rId7"/>
    <p:sldId id="439" r:id="rId8"/>
    <p:sldId id="470" r:id="rId9"/>
    <p:sldId id="471" r:id="rId10"/>
    <p:sldId id="473" r:id="rId11"/>
    <p:sldId id="474" r:id="rId12"/>
    <p:sldId id="475" r:id="rId13"/>
  </p:sldIdLst>
  <p:sldSz cx="9144000" cy="5143500" type="screen16x9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DFFBDB"/>
    <a:srgbClr val="FFE7E7"/>
    <a:srgbClr val="333399"/>
    <a:srgbClr val="FF99CC"/>
    <a:srgbClr val="0066FF"/>
    <a:srgbClr val="3333CC"/>
    <a:srgbClr val="FF9999"/>
    <a:srgbClr val="99FF6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1"/>
    <p:restoredTop sz="85594" autoAdjust="0"/>
  </p:normalViewPr>
  <p:slideViewPr>
    <p:cSldViewPr>
      <p:cViewPr varScale="1">
        <p:scale>
          <a:sx n="84" d="100"/>
          <a:sy n="84" d="100"/>
        </p:scale>
        <p:origin x="-564" y="-78"/>
      </p:cViewPr>
      <p:guideLst>
        <p:guide orient="horz" pos="1620"/>
        <p:guide pos="2880"/>
      </p:guideLst>
    </p:cSldViewPr>
  </p:slideViewPr>
  <p:outlineViewPr>
    <p:cViewPr>
      <p:scale>
        <a:sx n="1" d="1"/>
        <a:sy n="1" d="1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3084" y="120"/>
      </p:cViewPr>
      <p:guideLst>
        <p:guide orient="horz" pos="3109"/>
        <p:guide pos="2122"/>
      </p:guideLst>
    </p:cSldViewPr>
  </p:notes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ableStyles" Target="tableStyles.xml" /></Relationships>
</file>

<file path=ppt/_rels/viewProps.xml.rels><?xml version="1.0" encoding="UTF-8"?><Relationships xmlns="http://schemas.openxmlformats.org/package/2006/relationships"><Relationship Id="rId1" Type="http://schemas.openxmlformats.org/officeDocument/2006/relationships/slide" Target="slides/slide1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9" y="5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9" y="9374301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9" y="5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6" tIns="45682" rIns="91366" bIns="45682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366" tIns="45682" rIns="91366" bIns="456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9" y="9374301"/>
            <a:ext cx="2918831" cy="493474"/>
          </a:xfrm>
          <a:prstGeom prst="rect">
            <a:avLst/>
          </a:prstGeom>
        </p:spPr>
        <p:txBody>
          <a:bodyPr vert="horz" lIns="91366" tIns="45682" rIns="91366" bIns="4568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18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119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366" tIns="45682" rIns="91366" bIns="4568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2E42-DCCE-486F-AE0B-3BB877F32EAE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FA778-D2BB-421C-8330-B90F1BEE5103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E499-840D-499C-9DA8-EF2A9769D6D6}" type="datetime1">
              <a:rPr kumimoji="1" lang="ja-JP" altLang="en-US" smtClean="0"/>
              <a:t>2025/9/18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CA5299-56E3-429C-A44F-B6909CB77212}" type="datetime1">
              <a:rPr lang="ja-JP" altLang="en-US" smtClean="0"/>
              <a:t>2025/9/18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A967-F5E5-4070-9E70-4D6BE41325E4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F60B8-FD49-41F7-AD1E-CF2B4A6578A3}" type="datetime1">
              <a:rPr kumimoji="1" lang="ja-JP" altLang="en-US" smtClean="0"/>
              <a:t>2025/9/18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A170-4828-41E6-8BB2-E7901A64F7DD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3146-88C9-447A-B460-565AEEFE5B5F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037B-E3AC-4C75-BF03-582B99D9944B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7EF9B-3350-4E57-849D-1DFBF6996061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71AD-EA0E-4EF2-91C7-778B1C944F03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A30C7504-5893-4883-AAF4-70611F784F70}" type="datetime1">
              <a:rPr lang="ja-JP" altLang="en-US" smtClean="0"/>
              <a:t>2025/9/18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3.png" /><Relationship Id="rId3" Type="http://schemas.openxmlformats.org/officeDocument/2006/relationships/image" Target="../media/svg1.svg" /><Relationship Id="rId4" Type="http://schemas.openxmlformats.org/officeDocument/2006/relationships/slideLayout" Target="../slideLayouts/slideLayout7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Layout" Target="../slideLayouts/slideLayout7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image" Target="../media/image3.png" /><Relationship Id="rId3" Type="http://schemas.openxmlformats.org/officeDocument/2006/relationships/image" Target="../media/svg1.svg" /><Relationship Id="rId4" Type="http://schemas.openxmlformats.org/officeDocument/2006/relationships/slideLayout" Target="../slideLayouts/slideLayout7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6.png" /><Relationship Id="rId2" Type="http://schemas.openxmlformats.org/officeDocument/2006/relationships/image" Target="../media/image3.png" /><Relationship Id="rId3" Type="http://schemas.openxmlformats.org/officeDocument/2006/relationships/image" Target="../media/svg1.svg" /><Relationship Id="rId4" Type="http://schemas.openxmlformats.org/officeDocument/2006/relationships/slideLayout" Target="../slideLayouts/slideLayout7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image" Target="../media/image7.png" /><Relationship Id="rId2" Type="http://schemas.openxmlformats.org/officeDocument/2006/relationships/slideLayout" Target="../slideLayouts/slideLayout7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image" Target="../media/image8.png" /><Relationship Id="rId2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ctrTitle"/>
          </p:nvPr>
        </p:nvSpPr>
        <p:spPr>
          <a:xfrm>
            <a:off x="457204" y="627981"/>
            <a:ext cx="8229600" cy="1870566"/>
          </a:xfrm>
          <a:solidFill>
            <a:srgbClr val="DFFBDB"/>
          </a:solidFill>
        </p:spPr>
        <p:txBody>
          <a:bodyPr>
            <a:normAutofit/>
          </a:bodyPr>
          <a:lstStyle/>
          <a:p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オンライン申請マニュアル</a:t>
            </a:r>
            <a:br>
              <a:rPr lang="en-US" altLang="ja-JP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（生活保護受給者に係る「医療要否意見書」提出について）</a:t>
            </a:r>
            <a:endParaRPr kumimoji="1" lang="ja-JP" altLang="en-US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3" name="サブタイトル 2"/>
          <p:cNvSpPr>
            <a:spLocks noGrp="1"/>
          </p:cNvSpPr>
          <p:nvPr>
            <p:ph type="subTitle" idx="1"/>
          </p:nvPr>
        </p:nvSpPr>
        <p:spPr>
          <a:xfrm>
            <a:off x="457206" y="3415308"/>
            <a:ext cx="8229600" cy="172819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土浦市社会福祉課</a:t>
            </a:r>
          </a:p>
        </p:txBody>
      </p:sp>
      <p:sp>
        <p:nvSpPr>
          <p:cNvPr id="1114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pic>
        <p:nvPicPr>
          <p:cNvPr id="1115" name="図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43905" y="2859781"/>
            <a:ext cx="1550344" cy="19869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122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オンライン申請に</a:t>
            </a:r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ついて</a:t>
            </a:r>
          </a:p>
        </p:txBody>
      </p:sp>
      <p:sp>
        <p:nvSpPr>
          <p:cNvPr id="1123" name="テキスト 1390"/>
          <p:cNvSpPr txBox="1"/>
          <p:nvPr/>
        </p:nvSpPr>
        <p:spPr>
          <a:xfrm>
            <a:off x="0" y="634364"/>
            <a:ext cx="90725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これまで郵送でご返送いただいていた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「医療給付要否意見書」を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からオンラインで申請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いただけます。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オンライン申請の利点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○郵送費が発生しない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○ファックスやメールのような送り間違えがない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endParaRPr lang="en-US" altLang="ja-JP" sz="28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4" name="テキスト ボックス 7"/>
          <p:cNvSpPr txBox="1"/>
          <p:nvPr/>
        </p:nvSpPr>
        <p:spPr>
          <a:xfrm>
            <a:off x="647564" y="1986975"/>
            <a:ext cx="75528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400" dirty="0"/>
              <a:t>URL</a:t>
            </a:r>
            <a:r>
              <a:rPr kumimoji="1" lang="ja-JP" altLang="en-US" sz="2400" dirty="0"/>
              <a:t>については、社会福祉課</a:t>
            </a:r>
            <a:r>
              <a:rPr lang="en-US" altLang="ja-JP" sz="1600" dirty="0"/>
              <a:t>【</a:t>
            </a:r>
            <a:r>
              <a:rPr lang="ja-JP" altLang="en-US" sz="1600" dirty="0"/>
              <a:t>☎ </a:t>
            </a:r>
            <a:r>
              <a:rPr kumimoji="1" lang="en-US" altLang="ja-JP" sz="1600" dirty="0"/>
              <a:t>029</a:t>
            </a:r>
            <a:r>
              <a:rPr kumimoji="1" lang="ja-JP" altLang="en-US" sz="1600" dirty="0"/>
              <a:t>－</a:t>
            </a:r>
            <a:r>
              <a:rPr kumimoji="1" lang="en-US" altLang="ja-JP" sz="1600" dirty="0"/>
              <a:t>826-1111</a:t>
            </a:r>
            <a:r>
              <a:rPr kumimoji="1" lang="ja-JP" altLang="en-US" sz="1600" dirty="0"/>
              <a:t>（内線</a:t>
            </a:r>
            <a:r>
              <a:rPr kumimoji="1" lang="en-US" altLang="ja-JP" sz="1600" dirty="0"/>
              <a:t>2308</a:t>
            </a:r>
            <a:r>
              <a:rPr lang="en-US" altLang="ja-JP" sz="1600" dirty="0"/>
              <a:t>)</a:t>
            </a:r>
            <a:r>
              <a:rPr kumimoji="1" lang="en-US" altLang="ja-JP" sz="1600" dirty="0"/>
              <a:t>】</a:t>
            </a:r>
            <a:r>
              <a:rPr kumimoji="1" lang="ja-JP" altLang="en-US" sz="2400" dirty="0"/>
              <a:t>にお問い合わせください。</a:t>
            </a:r>
            <a:r>
              <a:rPr lang="ja-JP" altLang="en-US" sz="3200" b="0" i="0" dirty="0">
                <a:solidFill>
                  <a:srgbClr val="009688"/>
                </a:solidFill>
                <a:effectLst/>
                <a:latin typeface="Roboto" panose="02000000000000000000" pitchFamily="2" charset="0"/>
              </a:rPr>
              <a:t>　</a:t>
            </a:r>
            <a:endParaRPr kumimoji="1" lang="en-US" altLang="ja-JP" sz="3200" dirty="0"/>
          </a:p>
        </p:txBody>
      </p:sp>
      <p:sp>
        <p:nvSpPr>
          <p:cNvPr id="1125" name="テキスト 1390"/>
          <p:cNvSpPr txBox="1"/>
          <p:nvPr/>
        </p:nvSpPr>
        <p:spPr>
          <a:xfrm>
            <a:off x="0" y="634364"/>
            <a:ext cx="94253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471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128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オンライン申請に</a:t>
            </a:r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ついて</a:t>
            </a:r>
          </a:p>
        </p:txBody>
      </p:sp>
      <p:sp>
        <p:nvSpPr>
          <p:cNvPr id="1129" name="テキスト 1390"/>
          <p:cNvSpPr txBox="1"/>
          <p:nvPr/>
        </p:nvSpPr>
        <p:spPr>
          <a:xfrm>
            <a:off x="0" y="634364"/>
            <a:ext cx="94253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ご用意いただくもの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○土浦市福祉事務所から送付された意見書に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直接記入し、スキャンし、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等のデータ化したもの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○各医療機関において、送付された医療要否意見書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を参考に、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Excel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等で作成したもの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endParaRPr lang="en-US" altLang="ja-JP" sz="28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8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58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132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33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pic>
        <p:nvPicPr>
          <p:cNvPr id="1134" name="図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9532" y="709547"/>
            <a:ext cx="7693003" cy="3968437"/>
          </a:xfrm>
          <a:prstGeom prst="rect">
            <a:avLst/>
          </a:prstGeom>
        </p:spPr>
      </p:pic>
      <p:sp>
        <p:nvSpPr>
          <p:cNvPr id="1135" name="吹き出し: 角を丸めた四角形 11"/>
          <p:cNvSpPr/>
          <p:nvPr/>
        </p:nvSpPr>
        <p:spPr>
          <a:xfrm>
            <a:off x="4839053" y="1541654"/>
            <a:ext cx="2700300" cy="1944216"/>
          </a:xfrm>
          <a:prstGeom prst="wedgeRoundRectCallout">
            <a:avLst>
              <a:gd name="adj1" fmla="val -117885"/>
              <a:gd name="adj2" fmla="val 48617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質問文の下部を押すと入力画面が出てきます。</a:t>
            </a: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必須</a:t>
            </a: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となっている項目は必ず入力してください。</a:t>
            </a:r>
          </a:p>
        </p:txBody>
      </p:sp>
      <p:pic>
        <p:nvPicPr>
          <p:cNvPr id="1136" name="グラフィックス 13" descr="タッチスクリーン 単色塗りつぶし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58000" y="3219822"/>
            <a:ext cx="850664" cy="85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736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8" name="図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7763" y="739684"/>
            <a:ext cx="4941922" cy="4403816"/>
          </a:xfrm>
          <a:prstGeom prst="rect">
            <a:avLst/>
          </a:prstGeom>
        </p:spPr>
      </p:pic>
      <p:sp>
        <p:nvSpPr>
          <p:cNvPr id="1139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140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41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sp>
        <p:nvSpPr>
          <p:cNvPr id="1142" name="正方形/長方形 6"/>
          <p:cNvSpPr/>
          <p:nvPr/>
        </p:nvSpPr>
        <p:spPr>
          <a:xfrm>
            <a:off x="470045" y="1268439"/>
            <a:ext cx="4932504" cy="765832"/>
          </a:xfrm>
          <a:prstGeom prst="rect">
            <a:avLst/>
          </a:prstGeom>
          <a:noFill/>
          <a:ln w="38100"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吹き出し: 角を丸めた四角形 8"/>
          <p:cNvSpPr/>
          <p:nvPr/>
        </p:nvSpPr>
        <p:spPr>
          <a:xfrm>
            <a:off x="5891520" y="634801"/>
            <a:ext cx="3181858" cy="1726166"/>
          </a:xfrm>
          <a:prstGeom prst="wedgeRoundRectCallout">
            <a:avLst>
              <a:gd name="adj1" fmla="val -75126"/>
              <a:gd name="adj2" fmla="val -325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・郵便番号を入力します。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・住所は、郵便番号を入力す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　</a:t>
            </a:r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ると自動的に入力されます。</a:t>
            </a:r>
            <a:endParaRPr kumimoji="1"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・番地・建物名等は手動での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　入力が必要となります。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44" name="正方形/長方形 9"/>
          <p:cNvSpPr/>
          <p:nvPr/>
        </p:nvSpPr>
        <p:spPr>
          <a:xfrm>
            <a:off x="499197" y="3368792"/>
            <a:ext cx="4920487" cy="506269"/>
          </a:xfrm>
          <a:prstGeom prst="rect">
            <a:avLst/>
          </a:prstGeom>
          <a:noFill/>
          <a:ln w="38100"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吹き出し: 角を丸めた四角形 10"/>
          <p:cNvSpPr/>
          <p:nvPr/>
        </p:nvSpPr>
        <p:spPr>
          <a:xfrm>
            <a:off x="5900645" y="2571750"/>
            <a:ext cx="3106346" cy="1080120"/>
          </a:xfrm>
          <a:prstGeom prst="wedgeRoundRectCallout">
            <a:avLst>
              <a:gd name="adj1" fmla="val -63527"/>
              <a:gd name="adj2" fmla="val 47606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メールアドレスの入力は任意ですが、入力していただくと送信完了メールが届きます。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7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7" name="図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9001" y="725101"/>
            <a:ext cx="6647423" cy="4387629"/>
          </a:xfrm>
          <a:prstGeom prst="rect">
            <a:avLst/>
          </a:prstGeom>
        </p:spPr>
      </p:pic>
      <p:sp>
        <p:nvSpPr>
          <p:cNvPr id="114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149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50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sp>
        <p:nvSpPr>
          <p:cNvPr id="1151" name="吹き出し: 角を丸めた四角形 11"/>
          <p:cNvSpPr/>
          <p:nvPr/>
        </p:nvSpPr>
        <p:spPr>
          <a:xfrm>
            <a:off x="5230020" y="901680"/>
            <a:ext cx="3775635" cy="2308324"/>
          </a:xfrm>
          <a:prstGeom prst="wedgeRoundRectCallout">
            <a:avLst>
              <a:gd name="adj1" fmla="val -68208"/>
              <a:gd name="adj2" fmla="val -13308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クリップのマークを押すとファイル添付画面が出ますので、添付する医療要否意見書を選択してください。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10MB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未満でしたら一度に複数枚の意見書を提出することができます。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10MB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を超える場合は、添付②、添付③を利用してください。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52" name="グラフィックス 6" descr="タッチスクリーン 単色塗りつぶし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001" y="1775415"/>
            <a:ext cx="850664" cy="85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16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4" name="図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735" y="838873"/>
            <a:ext cx="7763958" cy="3839111"/>
          </a:xfrm>
          <a:prstGeom prst="rect">
            <a:avLst/>
          </a:prstGeom>
        </p:spPr>
      </p:pic>
      <p:sp>
        <p:nvSpPr>
          <p:cNvPr id="115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156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57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sp>
        <p:nvSpPr>
          <p:cNvPr id="1158" name="吹き出し: 角を丸めた四角形 15"/>
          <p:cNvSpPr/>
          <p:nvPr/>
        </p:nvSpPr>
        <p:spPr>
          <a:xfrm>
            <a:off x="6512176" y="3585945"/>
            <a:ext cx="2436089" cy="1077776"/>
          </a:xfrm>
          <a:prstGeom prst="wedgeRoundRectCallout">
            <a:avLst>
              <a:gd name="adj1" fmla="val 26100"/>
              <a:gd name="adj2" fmla="val 11509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入力が全て完了したら確認画面へ進むボタンを押してください。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59" name="正方形/長方形 16"/>
          <p:cNvSpPr/>
          <p:nvPr/>
        </p:nvSpPr>
        <p:spPr>
          <a:xfrm>
            <a:off x="2290327" y="4094086"/>
            <a:ext cx="1489585" cy="42816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60" name="グラフィックス 7" descr="タッチスクリーン 単色塗りつぶし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47901" y="4306581"/>
            <a:ext cx="850664" cy="85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8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2" name="図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72528"/>
            <a:ext cx="5297934" cy="4452661"/>
          </a:xfrm>
          <a:prstGeom prst="rect">
            <a:avLst/>
          </a:prstGeom>
        </p:spPr>
      </p:pic>
      <p:sp>
        <p:nvSpPr>
          <p:cNvPr id="1163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164" name="タイトル 144"/>
          <p:cNvSpPr/>
          <p:nvPr/>
        </p:nvSpPr>
        <p:spPr>
          <a:xfrm>
            <a:off x="0" y="0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65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sp>
        <p:nvSpPr>
          <p:cNvPr id="1166" name="吹き出し: 角を丸めた四角形 7"/>
          <p:cNvSpPr/>
          <p:nvPr/>
        </p:nvSpPr>
        <p:spPr>
          <a:xfrm>
            <a:off x="4584016" y="3356659"/>
            <a:ext cx="4314174" cy="894243"/>
          </a:xfrm>
          <a:prstGeom prst="wedgeRoundRectCallout">
            <a:avLst>
              <a:gd name="adj1" fmla="val -53358"/>
              <a:gd name="adj2" fmla="val 95479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必須項目の入力に不足がある場合、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「</a:t>
            </a:r>
            <a:r>
              <a:rPr lang="ja-JP" altLang="en-US" sz="1600" b="1" dirty="0">
                <a:solidFill>
                  <a:srgbClr val="FF0000"/>
                </a:solidFill>
              </a:rPr>
              <a:t>⚠ 入力の正しくない項目があります。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」というメッセージが表示されます。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07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169" name="タイトル 144"/>
          <p:cNvSpPr/>
          <p:nvPr/>
        </p:nvSpPr>
        <p:spPr>
          <a:xfrm>
            <a:off x="0" y="13485"/>
            <a:ext cx="9140977" cy="626910"/>
          </a:xfrm>
          <a:prstGeom prst="rect">
            <a:avLst/>
          </a:prstGeom>
          <a:solidFill>
            <a:srgbClr val="DFFBDB"/>
          </a:solidFill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/>
                <a:ea typeface="BIZ UDPゴシック"/>
              </a:rPr>
              <a:t>申請方法</a:t>
            </a:r>
          </a:p>
        </p:txBody>
      </p:sp>
      <p:sp>
        <p:nvSpPr>
          <p:cNvPr id="1170" name="テキスト 1390"/>
          <p:cNvSpPr txBox="1"/>
          <p:nvPr/>
        </p:nvSpPr>
        <p:spPr>
          <a:xfrm>
            <a:off x="137009" y="621253"/>
            <a:ext cx="9425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b="1" dirty="0">
              <a:solidFill>
                <a:schemeClr val="bg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 lang="ja-JP" altLang="en-US"/>
            </a:pPr>
            <a:endParaRPr lang="en-US" altLang="ja-JP" sz="3200" b="1" dirty="0">
              <a:latin typeface="+mn-ea"/>
            </a:endParaRPr>
          </a:p>
        </p:txBody>
      </p:sp>
      <p:pic>
        <p:nvPicPr>
          <p:cNvPr id="1171" name="図プレースホルダー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5556" y="854166"/>
            <a:ext cx="2988000" cy="3960740"/>
          </a:xfrm>
          <a:prstGeom prst="rect">
            <a:avLst/>
          </a:prstGeom>
          <a:ln w="19050">
            <a:noFill/>
          </a:ln>
        </p:spPr>
      </p:pic>
      <p:sp>
        <p:nvSpPr>
          <p:cNvPr id="1172" name="正方形/長方形 9"/>
          <p:cNvSpPr/>
          <p:nvPr/>
        </p:nvSpPr>
        <p:spPr>
          <a:xfrm>
            <a:off x="1547664" y="943557"/>
            <a:ext cx="1491266" cy="344031"/>
          </a:xfrm>
          <a:prstGeom prst="rect">
            <a:avLst/>
          </a:prstGeom>
          <a:solidFill>
            <a:srgbClr val="303F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吹き出し: 角を丸めた四角形 12"/>
          <p:cNvSpPr/>
          <p:nvPr/>
        </p:nvSpPr>
        <p:spPr>
          <a:xfrm>
            <a:off x="3626431" y="621252"/>
            <a:ext cx="5380559" cy="4056731"/>
          </a:xfrm>
          <a:prstGeom prst="wedgeRoundRectCallout">
            <a:avLst>
              <a:gd name="adj1" fmla="val -57270"/>
              <a:gd name="adj2" fmla="val 20655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確認画面を確認後送信を押すと「送信完了」と表示され、</a:t>
            </a:r>
            <a:r>
              <a:rPr kumimoji="1"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申請の送信が完了となります。</a:t>
            </a:r>
            <a:endParaRPr kumimoji="1" lang="en-US" altLang="ja-JP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</a:t>
            </a:r>
            <a:r>
              <a:rPr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※</a:t>
            </a:r>
            <a:r>
              <a:rPr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メールアドレスを入力している方は、送信完了メールが送られます。）</a:t>
            </a:r>
            <a:endParaRPr lang="en-US" altLang="ja-JP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「受付番号」は問い合わせの際に使用しますので、メモやスクリーンショット等で保存してください。</a:t>
            </a:r>
            <a:endParaRPr kumimoji="1" lang="en-US" altLang="ja-JP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「入力内容を印刷する」ボタンでは、入力内容の印刷ができます。</a:t>
            </a:r>
            <a:endParaRPr lang="en-US" altLang="ja-JP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114943"/>
      </p:ext>
    </p:extLst>
  </p:cSld>
  <p:clrMapOvr>
    <a:masterClrMapping/>
  </p:clrMapOvr>
</p:sld>
</file>

<file path=ppt/theme/theme1.xml><?xml version="1.0" encoding="utf-8"?>
<a:theme xmlns:a="http://schemas.openxmlformats.org/drawingml/2006/main" name="3_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5156</TotalTime>
  <Words>446</Words>
  <Application>JUST Focus</Application>
  <Paragraphs>87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BIZ UDPゴシック</vt:lpstr>
      <vt:lpstr>游ゴシック</vt:lpstr>
      <vt:lpstr>游ゴシック Light</vt:lpstr>
      <vt:lpstr>Arial</vt:lpstr>
      <vt:lpstr>Roboto</vt:lpstr>
      <vt:lpstr>3_標準</vt:lpstr>
      <vt:lpstr>オンライン申請マニュアル （生活保護受給者に係る「医療要否意見書」提出について）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5.0.4</AppVersion>
  <PresentationFormat>ユーザー設定</PresentationFormat>
  <Slides>9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妊産婦医療福祉費受給者証（マル福）使用方法について</dc:title>
  <dc:creator>国保年金課</dc:creator>
  <cp:lastModifiedBy>社会福祉課</cp:lastModifiedBy>
  <cp:lastPrinted>2025-09-12T00:27:40Z</cp:lastPrinted>
  <dcterms:created xsi:type="dcterms:W3CDTF">2023-12-15T03:47:42Z</dcterms:created>
  <dcterms:modified xsi:type="dcterms:W3CDTF">2025-10-02T07:58:27Z</dcterms:modified>
  <cp:revision>74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