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3"/>
  </p:notesMasterIdLst>
  <p:sldIdLst>
    <p:sldId id="257" r:id="rId4"/>
    <p:sldId id="262" r:id="rId5"/>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33"/>
    <p:restoredTop sz="94660"/>
  </p:normalViewPr>
  <p:slideViewPr>
    <p:cSldViewPr>
      <p:cViewPr>
        <p:scale>
          <a:sx n="100" d="100"/>
          <a:sy n="100" d="100"/>
        </p:scale>
        <p:origin x="-1392" y="172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2087159" y="739973"/>
            <a:ext cx="256144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1032"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541735" y="6365523"/>
            <a:ext cx="5829300" cy="1967442"/>
          </a:xfrm>
        </p:spPr>
        <p:txBody>
          <a:bodyPr anchor="t"/>
          <a:lstStyle>
            <a:lvl1pPr algn="l">
              <a:defRPr sz="5778" b="1" cap="all"/>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34290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348615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1057" name="テキスト プレースホルダー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3483769" y="2217385"/>
            <a:ext cx="303133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3483769" y="3141486"/>
            <a:ext cx="303133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342900" y="394405"/>
            <a:ext cx="2256235" cy="1678517"/>
          </a:xfrm>
        </p:spPr>
        <p:txBody>
          <a:bodyPr anchor="b"/>
          <a:lstStyle>
            <a:lvl1pPr algn="l">
              <a:defRPr sz="2889" b="1"/>
            </a:lvl1pPr>
          </a:lstStyle>
          <a:p>
            <a:r>
              <a:rPr kumimoji="1" lang="ja-JP" altLang="en-US"/>
              <a:t>マスター タイトルの書式設定</a:t>
            </a:r>
          </a:p>
        </p:txBody>
      </p:sp>
      <p:sp>
        <p:nvSpPr>
          <p:cNvPr id="1075" name="コンテンツ プレースホルダー 2"/>
          <p:cNvSpPr>
            <a:spLocks noGrp="1"/>
          </p:cNvSpPr>
          <p:nvPr>
            <p:ph idx="1"/>
          </p:nvPr>
        </p:nvSpPr>
        <p:spPr>
          <a:xfrm>
            <a:off x="2681287" y="394406"/>
            <a:ext cx="3833813"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342900" y="2072923"/>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344216" y="6934200"/>
            <a:ext cx="4114800" cy="818622"/>
          </a:xfrm>
        </p:spPr>
        <p:txBody>
          <a:bodyPr anchor="b"/>
          <a:lstStyle>
            <a:lvl1pPr algn="l">
              <a:defRPr sz="2889" b="1"/>
            </a:lvl1pPr>
          </a:lstStyle>
          <a:p>
            <a:r>
              <a:rPr kumimoji="1" lang="ja-JP" altLang="en-US"/>
              <a:t>マスター タイトルの書式設定</a:t>
            </a:r>
          </a:p>
        </p:txBody>
      </p:sp>
      <p:sp>
        <p:nvSpPr>
          <p:cNvPr id="1082" name="図プレースホルダー 2"/>
          <p:cNvSpPr>
            <a:spLocks noGrp="1"/>
          </p:cNvSpPr>
          <p:nvPr>
            <p:ph type="pic" idx="1"/>
          </p:nvPr>
        </p:nvSpPr>
        <p:spPr>
          <a:xfrm>
            <a:off x="1344216"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a:t>図を追加</a:t>
            </a:r>
          </a:p>
        </p:txBody>
      </p:sp>
      <p:sp>
        <p:nvSpPr>
          <p:cNvPr id="1083" name="テキスト プレースホルダー 3"/>
          <p:cNvSpPr>
            <a:spLocks noGrp="1"/>
          </p:cNvSpPr>
          <p:nvPr>
            <p:ph type="body" sz="half" idx="2"/>
          </p:nvPr>
        </p:nvSpPr>
        <p:spPr>
          <a:xfrm>
            <a:off x="1344216"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7372D545-8467-428C-B4B7-668AFE11EB3F}" type="datetimeFigureOut">
              <a:rPr kumimoji="1" lang="ja-JP" altLang="en-US" smtClean="0"/>
              <a:t>2025/3/24</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7372D545-8467-428C-B4B7-668AFE11EB3F}" type="datetimeFigureOut">
              <a:rPr kumimoji="1" lang="ja-JP" altLang="en-US" smtClean="0"/>
              <a:t>2025/3/24</a:t>
            </a:fld>
            <a:endParaRPr kumimoji="1" lang="ja-JP" altLang="en-US"/>
          </a:p>
        </p:txBody>
      </p:sp>
      <p:sp>
        <p:nvSpPr>
          <p:cNvPr id="1028"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Layout" Target="../slideLayouts/slideLayout10.xml" /></Relationships>
</file>

<file path=ppt/slides/_rels/slide2.xml.rels><?xml version="1.0" encoding="UTF-8"?><Relationships xmlns="http://schemas.openxmlformats.org/package/2006/relationships"><Relationship Id="rId1" Type="http://schemas.openxmlformats.org/officeDocument/2006/relationships/image" Target="../media/image2.png" /><Relationship Id="rId2" Type="http://schemas.openxmlformats.org/officeDocument/2006/relationships/image" Target="../media/image3.emf" /><Relationship Id="rId3" Type="http://schemas.openxmlformats.org/officeDocument/2006/relationships/image" Target="../media/image1.png" /><Relationship Id="rId4" Type="http://schemas.openxmlformats.org/officeDocument/2006/relationships/slideLayout" Target="../slideLayouts/slideLayout10.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7" name="正方形/長方形 39"/>
          <p:cNvSpPr/>
          <p:nvPr/>
        </p:nvSpPr>
        <p:spPr>
          <a:xfrm>
            <a:off x="333487" y="7761015"/>
            <a:ext cx="1366874" cy="297443"/>
          </a:xfrm>
          <a:prstGeom prst="rect">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08" name="正方形/長方形 2"/>
          <p:cNvSpPr/>
          <p:nvPr/>
        </p:nvSpPr>
        <p:spPr>
          <a:xfrm>
            <a:off x="188640" y="272964"/>
            <a:ext cx="6480719" cy="9503500"/>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9" name="角丸四角形 50"/>
          <p:cNvSpPr/>
          <p:nvPr/>
        </p:nvSpPr>
        <p:spPr>
          <a:xfrm>
            <a:off x="323404" y="6350757"/>
            <a:ext cx="6190757" cy="834243"/>
          </a:xfrm>
          <a:prstGeom prst="roundRect">
            <a:avLst>
              <a:gd name="adj" fmla="val 4581"/>
            </a:avLst>
          </a:prstGeom>
          <a:solidFill>
            <a:schemeClr val="bg1"/>
          </a:solidFill>
          <a:ln w="31750">
            <a:solidFill>
              <a:srgbClr val="FFC000"/>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ＭＳ Ｐゴシック" panose="020B0600070205080204" pitchFamily="50" charset="-128"/>
                <a:ea typeface="ＭＳ Ｐゴシック" panose="020B0600070205080204" pitchFamily="50" charset="-128"/>
              </a:rPr>
              <a:t>３ほ</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110" name="角丸四角形 59"/>
          <p:cNvSpPr/>
          <p:nvPr/>
        </p:nvSpPr>
        <p:spPr>
          <a:xfrm>
            <a:off x="3861048" y="2072680"/>
            <a:ext cx="2696819" cy="968661"/>
          </a:xfrm>
          <a:prstGeom prst="roundRect">
            <a:avLst>
              <a:gd name="adj" fmla="val 4581"/>
            </a:avLst>
          </a:prstGeom>
          <a:solidFill>
            <a:schemeClr val="bg1"/>
          </a:solidFill>
          <a:ln w="31750">
            <a:solidFill>
              <a:srgbClr val="FFC000"/>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ＭＳ Ｐゴシック" panose="020B0600070205080204" pitchFamily="50" charset="-128"/>
                <a:ea typeface="ＭＳ Ｐゴシック" panose="020B0600070205080204" pitchFamily="50" charset="-128"/>
              </a:rPr>
              <a:t>ほ</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111" name="正方形/長方形 58"/>
          <p:cNvSpPr/>
          <p:nvPr/>
        </p:nvSpPr>
        <p:spPr>
          <a:xfrm>
            <a:off x="3861048" y="2072680"/>
            <a:ext cx="1224136" cy="28362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12" name="角丸四角形 15"/>
          <p:cNvSpPr/>
          <p:nvPr/>
        </p:nvSpPr>
        <p:spPr>
          <a:xfrm>
            <a:off x="306837" y="2072680"/>
            <a:ext cx="3410163" cy="968661"/>
          </a:xfrm>
          <a:prstGeom prst="roundRect">
            <a:avLst>
              <a:gd name="adj" fmla="val 4581"/>
            </a:avLst>
          </a:prstGeom>
          <a:solidFill>
            <a:schemeClr val="bg1"/>
          </a:solidFill>
          <a:ln w="31750">
            <a:solidFill>
              <a:srgbClr val="FFC000"/>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ＭＳ Ｐゴシック" panose="020B0600070205080204" pitchFamily="50" charset="-128"/>
                <a:ea typeface="ＭＳ Ｐゴシック" panose="020B0600070205080204" pitchFamily="50" charset="-128"/>
              </a:rPr>
              <a:t>ほ</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113" name="正方形/長方形 56"/>
          <p:cNvSpPr/>
          <p:nvPr/>
        </p:nvSpPr>
        <p:spPr>
          <a:xfrm>
            <a:off x="304081" y="2072680"/>
            <a:ext cx="1651662" cy="278435"/>
          </a:xfrm>
          <a:prstGeom prst="rect">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14" name="角丸四角形 72"/>
          <p:cNvSpPr/>
          <p:nvPr/>
        </p:nvSpPr>
        <p:spPr>
          <a:xfrm>
            <a:off x="291334" y="3225000"/>
            <a:ext cx="6216230" cy="2921847"/>
          </a:xfrm>
          <a:prstGeom prst="roundRect">
            <a:avLst>
              <a:gd name="adj" fmla="val 5248"/>
            </a:avLst>
          </a:prstGeom>
          <a:solidFill>
            <a:schemeClr val="bg1"/>
          </a:solidFill>
          <a:ln w="31750">
            <a:solidFill>
              <a:srgbClr val="FFC000"/>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15" name="正方形/長方形 55"/>
          <p:cNvSpPr/>
          <p:nvPr/>
        </p:nvSpPr>
        <p:spPr>
          <a:xfrm>
            <a:off x="365766" y="1640632"/>
            <a:ext cx="6126470" cy="4196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panose="020B0600070205080204" pitchFamily="50" charset="-128"/>
              <a:ea typeface="ＭＳ Ｐゴシック" panose="020B0600070205080204" pitchFamily="50" charset="-128"/>
            </a:endParaRPr>
          </a:p>
        </p:txBody>
      </p:sp>
      <p:sp>
        <p:nvSpPr>
          <p:cNvPr id="1116" name="正方形/長方形 11"/>
          <p:cNvSpPr/>
          <p:nvPr/>
        </p:nvSpPr>
        <p:spPr>
          <a:xfrm>
            <a:off x="188640" y="271201"/>
            <a:ext cx="6480719" cy="863457"/>
          </a:xfrm>
          <a:prstGeom prst="rect">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17" name="テキスト ボックス 17"/>
          <p:cNvSpPr txBox="1"/>
          <p:nvPr/>
        </p:nvSpPr>
        <p:spPr>
          <a:xfrm>
            <a:off x="301097" y="302138"/>
            <a:ext cx="6081998" cy="978862"/>
          </a:xfrm>
          <a:prstGeom prst="rect">
            <a:avLst/>
          </a:prstGeom>
          <a:noFill/>
        </p:spPr>
        <p:txBody>
          <a:bodyPr wrap="square" lIns="36000" rIns="36000" rtlCol="0">
            <a:spAutoFit/>
          </a:bodyPr>
          <a:lstStyle/>
          <a:p>
            <a:pPr algn="ctr">
              <a:spcBef>
                <a:spcPts val="50"/>
              </a:spcBef>
              <a:spcAft>
                <a:spcPts val="50"/>
              </a:spcAft>
            </a:pPr>
            <a:r>
              <a:rPr kumimoji="1" lang="ja-JP" altLang="en-US" sz="2800" b="1" spc="50" dirty="0" smtClean="0">
                <a:solidFill>
                  <a:schemeClr val="bg1"/>
                </a:solidFill>
                <a:latin typeface="メイリオ" panose="020B0604030504040204" pitchFamily="50" charset="-128"/>
                <a:ea typeface="メイリオ" panose="020B0604030504040204" pitchFamily="50" charset="-128"/>
              </a:rPr>
              <a:t>受験料</a:t>
            </a:r>
            <a:r>
              <a:rPr kumimoji="1" lang="ja-JP" altLang="en-US" sz="1400" b="1" spc="50" dirty="0" smtClean="0">
                <a:solidFill>
                  <a:schemeClr val="bg1"/>
                </a:solidFill>
                <a:latin typeface="メイリオ" panose="020B0604030504040204" pitchFamily="50" charset="-128"/>
                <a:ea typeface="メイリオ" panose="020B0604030504040204" pitchFamily="50" charset="-128"/>
              </a:rPr>
              <a:t>および</a:t>
            </a:r>
            <a:r>
              <a:rPr kumimoji="1" lang="ja-JP" altLang="en-US" sz="2800" b="1" spc="50" dirty="0" smtClean="0">
                <a:solidFill>
                  <a:schemeClr val="bg1"/>
                </a:solidFill>
                <a:latin typeface="メイリオ" panose="020B0604030504040204" pitchFamily="50" charset="-128"/>
                <a:ea typeface="メイリオ" panose="020B0604030504040204" pitchFamily="50" charset="-128"/>
              </a:rPr>
              <a:t>模擬試験受験料</a:t>
            </a:r>
            <a:r>
              <a:rPr kumimoji="1" lang="ja-JP" altLang="en-US" sz="1400" b="1" spc="50" dirty="0" smtClean="0">
                <a:solidFill>
                  <a:schemeClr val="bg1"/>
                </a:solidFill>
                <a:latin typeface="メイリオ" panose="020B0604030504040204" pitchFamily="50" charset="-128"/>
                <a:ea typeface="メイリオ" panose="020B0604030504040204" pitchFamily="50" charset="-128"/>
              </a:rPr>
              <a:t>を</a:t>
            </a:r>
            <a:endParaRPr kumimoji="1" lang="en-US" altLang="ja-JP" sz="1400" b="1" spc="50" dirty="0" smtClean="0">
              <a:solidFill>
                <a:schemeClr val="bg1"/>
              </a:solidFill>
              <a:latin typeface="メイリオ" panose="020B0604030504040204" pitchFamily="50" charset="-128"/>
              <a:ea typeface="メイリオ" panose="020B0604030504040204" pitchFamily="50" charset="-128"/>
            </a:endParaRPr>
          </a:p>
          <a:p>
            <a:pPr algn="ctr">
              <a:spcBef>
                <a:spcPts val="50"/>
              </a:spcBef>
              <a:spcAft>
                <a:spcPts val="50"/>
              </a:spcAft>
            </a:pPr>
            <a:r>
              <a:rPr kumimoji="1" lang="ja-JP" altLang="en-US" sz="2800" b="1" spc="50" dirty="0" smtClean="0">
                <a:solidFill>
                  <a:schemeClr val="bg1"/>
                </a:solidFill>
                <a:latin typeface="メイリオ" panose="020B0604030504040204" pitchFamily="50" charset="-128"/>
                <a:ea typeface="メイリオ" panose="020B0604030504040204" pitchFamily="50" charset="-128"/>
              </a:rPr>
              <a:t>補助</a:t>
            </a:r>
            <a:r>
              <a:rPr kumimoji="1" lang="ja-JP" altLang="en-US" sz="1400" b="1" spc="50" dirty="0" smtClean="0">
                <a:solidFill>
                  <a:schemeClr val="bg1"/>
                </a:solidFill>
                <a:latin typeface="メイリオ" panose="020B0604030504040204" pitchFamily="50" charset="-128"/>
                <a:ea typeface="メイリオ" panose="020B0604030504040204" pitchFamily="50" charset="-128"/>
              </a:rPr>
              <a:t>します</a:t>
            </a:r>
            <a:r>
              <a:rPr kumimoji="1" lang="ja-JP" altLang="en-US" sz="2800" b="1" spc="50" dirty="0" smtClean="0">
                <a:solidFill>
                  <a:schemeClr val="bg1"/>
                </a:solidFill>
                <a:latin typeface="メイリオ" panose="020B0604030504040204" pitchFamily="50" charset="-128"/>
                <a:ea typeface="メイリオ" panose="020B0604030504040204" pitchFamily="50" charset="-128"/>
              </a:rPr>
              <a:t>！！</a:t>
            </a:r>
            <a:endParaRPr kumimoji="1" lang="ja-JP" altLang="en-US" sz="2800" b="1" spc="50" dirty="0">
              <a:solidFill>
                <a:schemeClr val="bg1"/>
              </a:solidFill>
              <a:latin typeface="メイリオ" panose="020B0604030504040204" pitchFamily="50" charset="-128"/>
              <a:ea typeface="メイリオ" panose="020B0604030504040204" pitchFamily="50" charset="-128"/>
            </a:endParaRPr>
          </a:p>
        </p:txBody>
      </p:sp>
      <p:sp>
        <p:nvSpPr>
          <p:cNvPr id="1118" name="テキスト ボックス 18"/>
          <p:cNvSpPr txBox="1"/>
          <p:nvPr/>
        </p:nvSpPr>
        <p:spPr>
          <a:xfrm>
            <a:off x="306665" y="1276625"/>
            <a:ext cx="6185569" cy="860881"/>
          </a:xfrm>
          <a:prstGeom prst="rect">
            <a:avLst/>
          </a:prstGeom>
          <a:noFill/>
        </p:spPr>
        <p:txBody>
          <a:bodyPr wrap="square" rtlCol="0">
            <a:spAutoFit/>
          </a:bodyPr>
          <a:lstStyle/>
          <a:p>
            <a:r>
              <a:rPr kumimoji="1" lang="ja-JP" altLang="en-US" sz="1250" b="1" spc="100" dirty="0" smtClean="0">
                <a:latin typeface="メイリオ" panose="020B0604030504040204" pitchFamily="50" charset="-128"/>
                <a:ea typeface="メイリオ" panose="020B0604030504040204" pitchFamily="50" charset="-128"/>
              </a:rPr>
              <a:t>土浦市では、経済的課題を抱えるひとり親家庭や低所得の子育て世帯等のこどもの進学に向けた大学等(</a:t>
            </a:r>
            <a:r>
              <a:rPr kumimoji="1" lang="en-US" altLang="ja-JP" sz="1250" b="1" spc="100" dirty="0" smtClean="0">
                <a:latin typeface="メイリオ" panose="020B0604030504040204" pitchFamily="50" charset="-128"/>
                <a:ea typeface="メイリオ" panose="020B0604030504040204" pitchFamily="50" charset="-128"/>
              </a:rPr>
              <a:t>※1)</a:t>
            </a:r>
            <a:r>
              <a:rPr kumimoji="1" lang="ja-JP" altLang="en-US" sz="1250" b="1" spc="100" dirty="0" smtClean="0">
                <a:latin typeface="メイリオ" panose="020B0604030504040204" pitchFamily="50" charset="-128"/>
                <a:ea typeface="メイリオ" panose="020B0604030504040204" pitchFamily="50" charset="-128"/>
              </a:rPr>
              <a:t>の受験料、大学等や高校への進学に向けた模擬試験受験料の支援を行います。</a:t>
            </a:r>
            <a:endParaRPr kumimoji="1" lang="ja-JP" altLang="en-US" sz="1250" b="1" spc="100" dirty="0">
              <a:latin typeface="メイリオ" panose="020B0604030504040204" pitchFamily="50" charset="-128"/>
              <a:ea typeface="メイリオ" panose="020B0604030504040204" pitchFamily="50" charset="-128"/>
            </a:endParaRPr>
          </a:p>
          <a:p>
            <a:pPr algn="r"/>
            <a:r>
              <a:rPr kumimoji="1" lang="ja-JP" altLang="en-US" sz="1250" b="1" spc="100" dirty="0" smtClean="0">
                <a:latin typeface="メイリオ" panose="020B0604030504040204" pitchFamily="50" charset="-128"/>
                <a:ea typeface="メイリオ" panose="020B0604030504040204" pitchFamily="50" charset="-128"/>
              </a:rPr>
              <a:t>　</a:t>
            </a:r>
            <a:r>
              <a:rPr kumimoji="1" lang="ja-JP" altLang="en-US" sz="1250" b="1" spc="100" dirty="0" smtClean="0">
                <a:latin typeface="メイリオ" panose="020B0604030504040204" pitchFamily="50" charset="-128"/>
                <a:ea typeface="メイリオ" panose="020B0604030504040204" pitchFamily="50" charset="-128"/>
              </a:rPr>
              <a:t>　</a:t>
            </a:r>
            <a:r>
              <a:rPr lang="en-US" altLang="ja-JP" sz="1100" b="1" spc="100" dirty="0" smtClean="0">
                <a:latin typeface="メイリオ" panose="020B0604030504040204" pitchFamily="50" charset="-128"/>
                <a:ea typeface="メイリオ" panose="020B0604030504040204" pitchFamily="50" charset="-128"/>
              </a:rPr>
              <a:t>※1 </a:t>
            </a:r>
            <a:r>
              <a:rPr lang="ja-JP" altLang="en-US" sz="1100" b="1" spc="100" dirty="0">
                <a:latin typeface="メイリオ" panose="020B0604030504040204" pitchFamily="50" charset="-128"/>
                <a:ea typeface="メイリオ" panose="020B0604030504040204" pitchFamily="50" charset="-128"/>
              </a:rPr>
              <a:t>大学</a:t>
            </a:r>
            <a:r>
              <a:rPr lang="ja-JP" altLang="en-US" sz="1100" b="1" spc="100" dirty="0" smtClean="0">
                <a:latin typeface="メイリオ" panose="020B0604030504040204" pitchFamily="50" charset="-128"/>
                <a:ea typeface="メイリオ" panose="020B0604030504040204" pitchFamily="50" charset="-128"/>
              </a:rPr>
              <a:t>等：大学、短期大学、専修学校（専門課程）など</a:t>
            </a:r>
            <a:endParaRPr kumimoji="1" lang="ja-JP" altLang="en-US" sz="1100" b="1" spc="100" dirty="0" smtClean="0">
              <a:latin typeface="メイリオ" panose="020B0604030504040204" pitchFamily="50" charset="-128"/>
              <a:ea typeface="メイリオ" panose="020B0604030504040204" pitchFamily="50" charset="-128"/>
            </a:endParaRPr>
          </a:p>
        </p:txBody>
      </p:sp>
      <p:sp>
        <p:nvSpPr>
          <p:cNvPr id="1119" name="テキスト ボックス 38"/>
          <p:cNvSpPr txBox="1"/>
          <p:nvPr/>
        </p:nvSpPr>
        <p:spPr>
          <a:xfrm>
            <a:off x="332657" y="2144688"/>
            <a:ext cx="3382833" cy="887608"/>
          </a:xfrm>
          <a:prstGeom prst="rect">
            <a:avLst/>
          </a:prstGeom>
          <a:noFill/>
        </p:spPr>
        <p:txBody>
          <a:bodyPr wrap="square" lIns="36000" tIns="36000" rIns="36000" bIns="36000" rtlCol="0" anchor="t" anchorCtr="0">
            <a:spAutoFit/>
          </a:bodyPr>
          <a:lstStyle/>
          <a:p>
            <a:pPr fontAlgn="ctr"/>
            <a:endParaRPr kumimoji="1" lang="en-US" altLang="ja-JP" sz="1400" b="1" spc="100" dirty="0" smtClean="0">
              <a:latin typeface="メイリオ" panose="020B0604030504040204" pitchFamily="50" charset="-128"/>
              <a:ea typeface="メイリオ" panose="020B0604030504040204" pitchFamily="50" charset="-128"/>
            </a:endParaRPr>
          </a:p>
          <a:p>
            <a:pPr fontAlgn="ctr"/>
            <a:r>
              <a:rPr kumimoji="1" lang="ja-JP" altLang="en-US" sz="1300" b="1" spc="100" dirty="0" smtClean="0">
                <a:latin typeface="メイリオ" panose="020B0604030504040204" pitchFamily="50" charset="-128"/>
                <a:ea typeface="メイリオ" panose="020B0604030504040204" pitchFamily="50" charset="-128"/>
              </a:rPr>
              <a:t>①大学等受験料</a:t>
            </a:r>
            <a:endParaRPr kumimoji="1" lang="en-US" altLang="ja-JP" sz="1300" b="1" spc="100" dirty="0" smtClean="0">
              <a:latin typeface="メイリオ" panose="020B0604030504040204" pitchFamily="50" charset="-128"/>
              <a:ea typeface="メイリオ" panose="020B0604030504040204" pitchFamily="50" charset="-128"/>
            </a:endParaRPr>
          </a:p>
          <a:p>
            <a:pPr fontAlgn="ctr"/>
            <a:r>
              <a:rPr lang="ja-JP" altLang="en-US" sz="1300" b="1" spc="100" dirty="0" smtClean="0">
                <a:latin typeface="メイリオ" panose="020B0604030504040204" pitchFamily="50" charset="-128"/>
                <a:ea typeface="メイリオ" panose="020B0604030504040204" pitchFamily="50" charset="-128"/>
              </a:rPr>
              <a:t>②模擬試験受験料(大学等受験年度)</a:t>
            </a:r>
            <a:endParaRPr lang="en-US" altLang="ja-JP" sz="1300" b="1" spc="100" dirty="0" smtClean="0">
              <a:latin typeface="メイリオ" panose="020B0604030504040204" pitchFamily="50" charset="-128"/>
              <a:ea typeface="メイリオ" panose="020B0604030504040204" pitchFamily="50" charset="-128"/>
            </a:endParaRPr>
          </a:p>
          <a:p>
            <a:pPr fontAlgn="ctr"/>
            <a:r>
              <a:rPr lang="ja-JP" altLang="en-US" sz="1300" b="1" spc="100" dirty="0" smtClean="0">
                <a:latin typeface="メイリオ" panose="020B0604030504040204" pitchFamily="50" charset="-128"/>
                <a:ea typeface="メイリオ" panose="020B0604030504040204" pitchFamily="50" charset="-128"/>
              </a:rPr>
              <a:t>③模擬試験受験料(中学3年生(9年生))</a:t>
            </a:r>
            <a:endParaRPr lang="ja-JP" altLang="en-US" sz="1300" b="1" dirty="0">
              <a:latin typeface="メイリオ" panose="020B0604030504040204" pitchFamily="50" charset="-128"/>
              <a:ea typeface="メイリオ" panose="020B0604030504040204" pitchFamily="50" charset="-128"/>
            </a:endParaRPr>
          </a:p>
        </p:txBody>
      </p:sp>
      <p:sp>
        <p:nvSpPr>
          <p:cNvPr id="1120" name="テキスト ボックス 48"/>
          <p:cNvSpPr txBox="1"/>
          <p:nvPr/>
        </p:nvSpPr>
        <p:spPr>
          <a:xfrm>
            <a:off x="288421" y="3613088"/>
            <a:ext cx="6336705" cy="2563912"/>
          </a:xfrm>
          <a:prstGeom prst="rect">
            <a:avLst/>
          </a:prstGeom>
          <a:noFill/>
        </p:spPr>
        <p:txBody>
          <a:bodyPr wrap="square" rtlCol="0">
            <a:spAutoFit/>
          </a:bodyPr>
          <a:lstStyle/>
          <a:p>
            <a:pPr>
              <a:spcBef>
                <a:spcPts val="50"/>
              </a:spcBef>
              <a:spcAft>
                <a:spcPts val="50"/>
              </a:spcAft>
            </a:pPr>
            <a:r>
              <a:rPr kumimoji="1" lang="ja-JP" altLang="en-US" sz="1300" b="1" dirty="0" smtClean="0">
                <a:latin typeface="メイリオ" panose="020B0604030504040204" pitchFamily="50" charset="-128"/>
                <a:ea typeface="メイリオ" panose="020B0604030504040204" pitchFamily="50" charset="-128"/>
              </a:rPr>
              <a:t>次の（１）～（３）全ての要件に該当する児童</a:t>
            </a:r>
            <a:endParaRPr kumimoji="1" lang="en-US" altLang="ja-JP" sz="1300" b="1"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b="1" dirty="0" smtClean="0">
                <a:latin typeface="メイリオ" panose="020B0604030504040204" pitchFamily="50" charset="-128"/>
                <a:ea typeface="メイリオ" panose="020B0604030504040204" pitchFamily="50" charset="-128"/>
              </a:rPr>
              <a:t>（１）児童の養育者が、申請時点で土浦市に住民登録があり、かつ、</a:t>
            </a:r>
            <a:endParaRPr lang="en-US" altLang="ja-JP" sz="1300" b="1"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b="1" dirty="0">
                <a:latin typeface="メイリオ" panose="020B0604030504040204" pitchFamily="50" charset="-128"/>
                <a:ea typeface="メイリオ" panose="020B0604030504040204" pitchFamily="50" charset="-128"/>
              </a:rPr>
              <a:t>　</a:t>
            </a:r>
            <a:r>
              <a:rPr lang="ja-JP" altLang="en-US" sz="1300" b="1" dirty="0" smtClean="0">
                <a:latin typeface="メイリオ" panose="020B0604030504040204" pitchFamily="50" charset="-128"/>
                <a:ea typeface="メイリオ" panose="020B0604030504040204" pitchFamily="50" charset="-128"/>
              </a:rPr>
              <a:t>　申請日以降も引き続き児童とともに</a:t>
            </a:r>
            <a:r>
              <a:rPr lang="ja-JP" altLang="en-US" sz="1300" b="1" dirty="0" smtClean="0">
                <a:latin typeface="メイリオ" panose="020B0604030504040204" pitchFamily="50" charset="-128"/>
                <a:ea typeface="メイリオ" panose="020B0604030504040204" pitchFamily="50" charset="-128"/>
              </a:rPr>
              <a:t>土浦市に居住又は居住予定であること。</a:t>
            </a:r>
            <a:endParaRPr lang="ja-JP" altLang="en-US" sz="1300" b="1"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400" b="1" dirty="0">
                <a:latin typeface="メイリオ" panose="020B0604030504040204" pitchFamily="50" charset="-128"/>
                <a:ea typeface="メイリオ" panose="020B0604030504040204" pitchFamily="50" charset="-128"/>
              </a:rPr>
              <a:t>　</a:t>
            </a:r>
            <a:r>
              <a:rPr lang="en-US" altLang="ja-JP" sz="1300" dirty="0" smtClean="0">
                <a:latin typeface="メイリオ" panose="020B0604030504040204" pitchFamily="50" charset="-128"/>
                <a:ea typeface="メイリオ" panose="020B0604030504040204" pitchFamily="50" charset="-128"/>
              </a:rPr>
              <a:t>※</a:t>
            </a:r>
            <a:r>
              <a:rPr lang="en-US" altLang="ja-JP" sz="1300" dirty="0">
                <a:latin typeface="メイリオ" panose="020B0604030504040204" pitchFamily="50" charset="-128"/>
                <a:ea typeface="メイリオ" panose="020B0604030504040204" pitchFamily="50" charset="-128"/>
              </a:rPr>
              <a:t>1</a:t>
            </a:r>
            <a:r>
              <a:rPr lang="ja-JP" altLang="en-US" sz="1300" dirty="0" smtClean="0">
                <a:latin typeface="メイリオ" panose="020B0604030504040204" pitchFamily="50" charset="-128"/>
                <a:ea typeface="メイリオ" panose="020B0604030504040204" pitchFamily="50" charset="-128"/>
              </a:rPr>
              <a:t>①②の場合、高校３年生等（</a:t>
            </a:r>
            <a:r>
              <a:rPr lang="ja-JP" altLang="en-US" sz="1300" dirty="0" smtClean="0">
                <a:latin typeface="メイリオ" panose="020B0604030504040204" pitchFamily="50" charset="-128"/>
                <a:ea typeface="メイリオ" panose="020B0604030504040204" pitchFamily="50" charset="-128"/>
              </a:rPr>
              <a:t>申請日時点で２０歳未満の</a:t>
            </a:r>
            <a:r>
              <a:rPr lang="ja-JP" altLang="en-US" sz="1300" dirty="0" smtClean="0">
                <a:latin typeface="メイリオ" panose="020B0604030504040204" pitchFamily="50" charset="-128"/>
                <a:ea typeface="メイリオ" panose="020B0604030504040204" pitchFamily="50" charset="-128"/>
              </a:rPr>
              <a:t>受験生も含む）</a:t>
            </a:r>
            <a:endParaRPr lang="en-US" altLang="ja-JP" sz="1300"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dirty="0">
                <a:latin typeface="メイリオ" panose="020B0604030504040204" pitchFamily="50" charset="-128"/>
                <a:ea typeface="メイリオ" panose="020B0604030504040204" pitchFamily="50" charset="-128"/>
              </a:rPr>
              <a:t>　</a:t>
            </a:r>
            <a:r>
              <a:rPr lang="en-US" altLang="ja-JP" sz="1300" dirty="0" smtClean="0">
                <a:latin typeface="メイリオ" panose="020B0604030504040204" pitchFamily="50" charset="-128"/>
                <a:ea typeface="メイリオ" panose="020B0604030504040204" pitchFamily="50" charset="-128"/>
              </a:rPr>
              <a:t>※1</a:t>
            </a:r>
            <a:r>
              <a:rPr lang="ja-JP" altLang="en-US" sz="1300" dirty="0" smtClean="0">
                <a:latin typeface="メイリオ" panose="020B0604030504040204" pitchFamily="50" charset="-128"/>
                <a:ea typeface="メイリオ" panose="020B0604030504040204" pitchFamily="50" charset="-128"/>
              </a:rPr>
              <a:t>③の場合、中学３年生（9年生）</a:t>
            </a:r>
            <a:endParaRPr lang="en-US" altLang="ja-JP" sz="1300"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b="1" spc="100" dirty="0" smtClean="0">
                <a:latin typeface="メイリオ" panose="020B0604030504040204" pitchFamily="50" charset="-128"/>
                <a:ea typeface="メイリオ" panose="020B0604030504040204" pitchFamily="50" charset="-128"/>
              </a:rPr>
              <a:t>（２</a:t>
            </a:r>
            <a:r>
              <a:rPr lang="ja-JP" altLang="en-US" sz="1300" b="1" spc="100" dirty="0" smtClean="0">
                <a:latin typeface="メイリオ" panose="020B0604030504040204" pitchFamily="50" charset="-128"/>
                <a:ea typeface="メイリオ" panose="020B0604030504040204" pitchFamily="50" charset="-128"/>
              </a:rPr>
              <a:t>）土浦市</a:t>
            </a:r>
            <a:r>
              <a:rPr lang="ja-JP" altLang="en-US" sz="1300" b="1" spc="100" dirty="0">
                <a:latin typeface="メイリオ" panose="020B0604030504040204" pitchFamily="50" charset="-128"/>
                <a:ea typeface="メイリオ" panose="020B0604030504040204" pitchFamily="50" charset="-128"/>
              </a:rPr>
              <a:t>の子どもの学習支援事業の登録児童</a:t>
            </a:r>
            <a:r>
              <a:rPr lang="ja-JP" altLang="en-US" sz="1300" b="1" spc="100" dirty="0" smtClean="0">
                <a:latin typeface="メイリオ" panose="020B0604030504040204" pitchFamily="50" charset="-128"/>
                <a:ea typeface="メイリオ" panose="020B0604030504040204" pitchFamily="50" charset="-128"/>
              </a:rPr>
              <a:t>(中学3年生(9年生)のみ)</a:t>
            </a:r>
            <a:endParaRPr lang="en-US" altLang="ja-JP" sz="1300" b="1" spc="100" dirty="0" smtClean="0">
              <a:latin typeface="メイリオ" panose="020B0604030504040204" pitchFamily="50" charset="-128"/>
              <a:ea typeface="メイリオ" panose="020B0604030504040204" pitchFamily="50" charset="-128"/>
            </a:endParaRPr>
          </a:p>
          <a:p>
            <a:pPr>
              <a:spcBef>
                <a:spcPts val="50"/>
              </a:spcBef>
              <a:spcAft>
                <a:spcPts val="50"/>
              </a:spcAft>
            </a:pPr>
            <a:r>
              <a:rPr kumimoji="1" lang="ja-JP" altLang="en-US" sz="1300" b="1" dirty="0" smtClean="0">
                <a:latin typeface="メイリオ" panose="020B0604030504040204" pitchFamily="50" charset="-128"/>
                <a:ea typeface="メイリオ" panose="020B0604030504040204" pitchFamily="50" charset="-128"/>
              </a:rPr>
              <a:t>（３）次のいずれかに該当する世帯であること。</a:t>
            </a:r>
            <a:endParaRPr lang="en-US" altLang="ja-JP" sz="1300" b="1" dirty="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dirty="0" smtClean="0">
                <a:latin typeface="メイリオ" panose="020B0604030504040204" pitchFamily="50" charset="-128"/>
                <a:ea typeface="メイリオ" panose="020B0604030504040204" pitchFamily="50" charset="-128"/>
              </a:rPr>
              <a:t>　　①児童扶養手当受給世帯</a:t>
            </a:r>
            <a:endParaRPr lang="en-US" altLang="ja-JP" sz="1300"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dirty="0">
                <a:latin typeface="メイリオ" panose="020B0604030504040204" pitchFamily="50" charset="-128"/>
                <a:ea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rPr>
              <a:t>　②児童扶養手当受給世帯と同等の所得水準のひとり親家庭、養育者世帯</a:t>
            </a:r>
            <a:endParaRPr lang="en-US" altLang="ja-JP" sz="1300"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dirty="0">
                <a:latin typeface="メイリオ" panose="020B0604030504040204" pitchFamily="50" charset="-128"/>
                <a:ea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rPr>
              <a:t>　③住民税非課税世帯（世帯全員が非課税）</a:t>
            </a:r>
            <a:endParaRPr kumimoji="1" lang="en-US" altLang="ja-JP" sz="1300" spc="100" dirty="0" smtClean="0">
              <a:latin typeface="メイリオ" panose="020B0604030504040204" pitchFamily="50" charset="-128"/>
              <a:ea typeface="メイリオ" panose="020B0604030504040204" pitchFamily="50" charset="-128"/>
            </a:endParaRPr>
          </a:p>
          <a:p>
            <a:pPr>
              <a:spcBef>
                <a:spcPts val="50"/>
              </a:spcBef>
              <a:spcAft>
                <a:spcPts val="50"/>
              </a:spcAft>
            </a:pPr>
            <a:r>
              <a:rPr lang="ja-JP" altLang="en-US" sz="1300" dirty="0" smtClean="0">
                <a:latin typeface="メイリオ" panose="020B0604030504040204" pitchFamily="50" charset="-128"/>
                <a:ea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rPr>
              <a:t>　</a:t>
            </a:r>
            <a:r>
              <a:rPr kumimoji="1" lang="ja-JP" altLang="en-US" sz="1300" spc="100" dirty="0" smtClean="0">
                <a:latin typeface="メイリオ" panose="020B0604030504040204" pitchFamily="50" charset="-128"/>
                <a:ea typeface="メイリオ" panose="020B0604030504040204" pitchFamily="50" charset="-128"/>
              </a:rPr>
              <a:t>④生活保護受給世帯</a:t>
            </a:r>
            <a:endParaRPr lang="ja-JP" altLang="en-US" sz="1300" dirty="0" smtClean="0">
              <a:latin typeface="メイリオ" panose="020B0604030504040204" pitchFamily="50" charset="-128"/>
              <a:ea typeface="メイリオ" panose="020B0604030504040204" pitchFamily="50" charset="-128"/>
            </a:endParaRPr>
          </a:p>
        </p:txBody>
      </p:sp>
      <p:sp>
        <p:nvSpPr>
          <p:cNvPr id="1121" name="テキスト ボックス 36"/>
          <p:cNvSpPr txBox="1"/>
          <p:nvPr/>
        </p:nvSpPr>
        <p:spPr>
          <a:xfrm>
            <a:off x="294709" y="2106588"/>
            <a:ext cx="1651662" cy="318924"/>
          </a:xfrm>
          <a:prstGeom prst="rect">
            <a:avLst/>
          </a:prstGeom>
          <a:noFill/>
        </p:spPr>
        <p:txBody>
          <a:bodyPr wrap="none" lIns="36000" tIns="36000" rIns="36000" bIns="36000" rtlCol="0">
            <a:spAutoFit/>
          </a:bodyPr>
          <a:lstStyle/>
          <a:p>
            <a:r>
              <a:rPr kumimoji="1" lang="ja-JP" altLang="en-US" sz="1600" dirty="0">
                <a:latin typeface="メイリオ" panose="020B0604030504040204" pitchFamily="50" charset="-128"/>
                <a:ea typeface="メイリオ" panose="020B0604030504040204" pitchFamily="50" charset="-128"/>
              </a:rPr>
              <a:t>１</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smtClean="0">
                <a:latin typeface="メイリオ" panose="020B0604030504040204" pitchFamily="50" charset="-128"/>
                <a:ea typeface="メイリオ" panose="020B0604030504040204" pitchFamily="50" charset="-128"/>
              </a:rPr>
              <a:t>補助金の種類</a:t>
            </a:r>
            <a:endParaRPr kumimoji="1" lang="ja-JP" altLang="en-US" sz="1600" dirty="0">
              <a:latin typeface="メイリオ" panose="020B0604030504040204" pitchFamily="50" charset="-128"/>
              <a:ea typeface="メイリオ" panose="020B0604030504040204" pitchFamily="50" charset="-128"/>
            </a:endParaRPr>
          </a:p>
        </p:txBody>
      </p:sp>
      <p:sp>
        <p:nvSpPr>
          <p:cNvPr id="1122" name="テキスト ボックス 41"/>
          <p:cNvSpPr txBox="1"/>
          <p:nvPr/>
        </p:nvSpPr>
        <p:spPr>
          <a:xfrm>
            <a:off x="3905060" y="2072680"/>
            <a:ext cx="1036108" cy="318924"/>
          </a:xfrm>
          <a:prstGeom prst="rect">
            <a:avLst/>
          </a:prstGeom>
          <a:noFill/>
        </p:spPr>
        <p:txBody>
          <a:bodyPr wrap="none" lIns="36000" tIns="36000" rIns="36000" bIns="36000" rtlCol="0">
            <a:spAutoFit/>
          </a:bodyPr>
          <a:lstStyle/>
          <a:p>
            <a:r>
              <a:rPr kumimoji="1" lang="ja-JP" altLang="en-US" sz="1600" dirty="0" smtClean="0">
                <a:latin typeface="メイリオ" panose="020B0604030504040204" pitchFamily="50" charset="-128"/>
                <a:ea typeface="メイリオ" panose="020B0604030504040204" pitchFamily="50" charset="-128"/>
              </a:rPr>
              <a:t>２</a:t>
            </a:r>
            <a:r>
              <a:rPr kumimoji="1" lang="en-US" altLang="ja-JP" sz="1600" dirty="0" smtClean="0">
                <a:latin typeface="メイリオ" panose="020B0604030504040204" pitchFamily="50" charset="-128"/>
                <a:ea typeface="メイリオ" panose="020B0604030504040204" pitchFamily="50" charset="-128"/>
              </a:rPr>
              <a:t>. </a:t>
            </a:r>
            <a:r>
              <a:rPr kumimoji="1" lang="ja-JP" altLang="en-US" sz="1600" dirty="0" smtClean="0">
                <a:latin typeface="メイリオ" panose="020B0604030504040204" pitchFamily="50" charset="-128"/>
                <a:ea typeface="メイリオ" panose="020B0604030504040204" pitchFamily="50" charset="-128"/>
              </a:rPr>
              <a:t>補助額</a:t>
            </a:r>
            <a:endParaRPr kumimoji="1" lang="ja-JP" altLang="en-US" sz="1600" dirty="0">
              <a:latin typeface="メイリオ" panose="020B0604030504040204" pitchFamily="50" charset="-128"/>
              <a:ea typeface="メイリオ" panose="020B0604030504040204" pitchFamily="50" charset="-128"/>
            </a:endParaRPr>
          </a:p>
        </p:txBody>
      </p:sp>
      <p:sp>
        <p:nvSpPr>
          <p:cNvPr id="1123" name="テキスト ボックス 60"/>
          <p:cNvSpPr txBox="1"/>
          <p:nvPr/>
        </p:nvSpPr>
        <p:spPr>
          <a:xfrm>
            <a:off x="3861047" y="2144688"/>
            <a:ext cx="2653115" cy="888311"/>
          </a:xfrm>
          <a:prstGeom prst="rect">
            <a:avLst/>
          </a:prstGeom>
          <a:noFill/>
        </p:spPr>
        <p:txBody>
          <a:bodyPr wrap="square" lIns="36000" tIns="36000" rIns="36000" bIns="36000" rtlCol="0" anchor="ctr" anchorCtr="1">
            <a:spAutoFit/>
          </a:bodyPr>
          <a:lstStyle/>
          <a:p>
            <a:pPr fontAlgn="ctr"/>
            <a:endParaRPr kumimoji="1" lang="en-US" altLang="ja-JP" sz="1400" b="1" spc="100" dirty="0" smtClean="0">
              <a:latin typeface="メイリオ" panose="020B0604030504040204" pitchFamily="50" charset="-128"/>
              <a:ea typeface="メイリオ" panose="020B0604030504040204" pitchFamily="50" charset="-128"/>
            </a:endParaRPr>
          </a:p>
          <a:p>
            <a:pPr fontAlgn="ctr"/>
            <a:r>
              <a:rPr kumimoji="1" lang="ja-JP" altLang="en-US" sz="1300" b="1" spc="100" dirty="0" smtClean="0">
                <a:latin typeface="メイリオ" panose="020B0604030504040204" pitchFamily="50" charset="-128"/>
                <a:ea typeface="メイリオ" panose="020B0604030504040204" pitchFamily="50" charset="-128"/>
              </a:rPr>
              <a:t>①</a:t>
            </a:r>
            <a:r>
              <a:rPr kumimoji="1" lang="en-US" altLang="ja-JP" sz="1300" spc="100" dirty="0" smtClean="0">
                <a:latin typeface="メイリオ" panose="020B0604030504040204" pitchFamily="50" charset="-128"/>
                <a:ea typeface="メイリオ" panose="020B0604030504040204" pitchFamily="50" charset="-128"/>
              </a:rPr>
              <a:t>1</a:t>
            </a:r>
            <a:r>
              <a:rPr kumimoji="1" lang="ja-JP" altLang="en-US" sz="1300" spc="100" dirty="0" smtClean="0">
                <a:latin typeface="メイリオ" panose="020B0604030504040204" pitchFamily="50" charset="-128"/>
                <a:ea typeface="メイリオ" panose="020B0604030504040204" pitchFamily="50" charset="-128"/>
              </a:rPr>
              <a:t>人あたり</a:t>
            </a:r>
            <a:r>
              <a:rPr kumimoji="1" lang="ja-JP" altLang="en-US" sz="1300" b="1" spc="100" dirty="0" smtClean="0">
                <a:latin typeface="メイリオ" panose="020B0604030504040204" pitchFamily="50" charset="-128"/>
                <a:ea typeface="メイリオ" panose="020B0604030504040204" pitchFamily="50" charset="-128"/>
              </a:rPr>
              <a:t>　</a:t>
            </a:r>
            <a:r>
              <a:rPr kumimoji="1" lang="en-US" altLang="ja-JP" sz="1300" b="1" spc="100" dirty="0" smtClean="0">
                <a:latin typeface="メイリオ" panose="020B0604030504040204" pitchFamily="50" charset="-128"/>
                <a:ea typeface="メイリオ" panose="020B0604030504040204" pitchFamily="50" charset="-128"/>
              </a:rPr>
              <a:t>53,000</a:t>
            </a:r>
            <a:r>
              <a:rPr kumimoji="1" lang="ja-JP" altLang="en-US" sz="1300" b="1" spc="100" dirty="0" smtClean="0">
                <a:latin typeface="メイリオ" panose="020B0604030504040204" pitchFamily="50" charset="-128"/>
                <a:ea typeface="メイリオ" panose="020B0604030504040204" pitchFamily="50" charset="-128"/>
              </a:rPr>
              <a:t>円上限</a:t>
            </a:r>
            <a:endParaRPr kumimoji="1" lang="en-US" altLang="ja-JP" sz="1300" b="1" spc="100" dirty="0" smtClean="0">
              <a:latin typeface="メイリオ" panose="020B0604030504040204" pitchFamily="50" charset="-128"/>
              <a:ea typeface="メイリオ" panose="020B0604030504040204" pitchFamily="50" charset="-128"/>
            </a:endParaRPr>
          </a:p>
          <a:p>
            <a:pPr fontAlgn="ctr"/>
            <a:r>
              <a:rPr lang="ja-JP" altLang="en-US" sz="1300" b="1" spc="100" dirty="0" smtClean="0">
                <a:latin typeface="メイリオ" panose="020B0604030504040204" pitchFamily="50" charset="-128"/>
                <a:ea typeface="メイリオ" panose="020B0604030504040204" pitchFamily="50" charset="-128"/>
              </a:rPr>
              <a:t>②</a:t>
            </a:r>
            <a:r>
              <a:rPr lang="en-US" altLang="ja-JP" sz="1300" spc="100" dirty="0" smtClean="0">
                <a:latin typeface="メイリオ" panose="020B0604030504040204" pitchFamily="50" charset="-128"/>
                <a:ea typeface="メイリオ" panose="020B0604030504040204" pitchFamily="50" charset="-128"/>
              </a:rPr>
              <a:t>1</a:t>
            </a:r>
            <a:r>
              <a:rPr lang="ja-JP" altLang="en-US" sz="1300" spc="100" dirty="0" smtClean="0">
                <a:latin typeface="メイリオ" panose="020B0604030504040204" pitchFamily="50" charset="-128"/>
                <a:ea typeface="メイリオ" panose="020B0604030504040204" pitchFamily="50" charset="-128"/>
              </a:rPr>
              <a:t>人あたり</a:t>
            </a:r>
            <a:r>
              <a:rPr lang="ja-JP" altLang="en-US" sz="1300" b="1" spc="100" dirty="0" smtClean="0">
                <a:latin typeface="メイリオ" panose="020B0604030504040204" pitchFamily="50" charset="-128"/>
                <a:ea typeface="メイリオ" panose="020B0604030504040204" pitchFamily="50" charset="-128"/>
              </a:rPr>
              <a:t>　  </a:t>
            </a:r>
            <a:r>
              <a:rPr lang="en-US" altLang="ja-JP" sz="1300" b="1" spc="100" dirty="0" smtClean="0">
                <a:latin typeface="メイリオ" panose="020B0604030504040204" pitchFamily="50" charset="-128"/>
                <a:ea typeface="メイリオ" panose="020B0604030504040204" pitchFamily="50" charset="-128"/>
              </a:rPr>
              <a:t>8,000</a:t>
            </a:r>
            <a:r>
              <a:rPr lang="ja-JP" altLang="en-US" sz="1300" b="1" spc="100" dirty="0" smtClean="0">
                <a:latin typeface="メイリオ" panose="020B0604030504040204" pitchFamily="50" charset="-128"/>
                <a:ea typeface="メイリオ" panose="020B0604030504040204" pitchFamily="50" charset="-128"/>
              </a:rPr>
              <a:t>円上限</a:t>
            </a:r>
            <a:endParaRPr lang="en-US" altLang="ja-JP" sz="1300" b="1" spc="100" dirty="0" smtClean="0">
              <a:latin typeface="メイリオ" panose="020B0604030504040204" pitchFamily="50" charset="-128"/>
              <a:ea typeface="メイリオ" panose="020B0604030504040204" pitchFamily="50" charset="-128"/>
            </a:endParaRPr>
          </a:p>
          <a:p>
            <a:pPr fontAlgn="ctr"/>
            <a:r>
              <a:rPr lang="ja-JP" altLang="en-US" sz="1300" b="1" spc="100" dirty="0" smtClean="0">
                <a:latin typeface="メイリオ" panose="020B0604030504040204" pitchFamily="50" charset="-128"/>
                <a:ea typeface="メイリオ" panose="020B0604030504040204" pitchFamily="50" charset="-128"/>
              </a:rPr>
              <a:t>③</a:t>
            </a:r>
            <a:r>
              <a:rPr lang="en-US" altLang="ja-JP" sz="1300" spc="100" dirty="0" smtClean="0">
                <a:latin typeface="メイリオ" panose="020B0604030504040204" pitchFamily="50" charset="-128"/>
                <a:ea typeface="メイリオ" panose="020B0604030504040204" pitchFamily="50" charset="-128"/>
              </a:rPr>
              <a:t>1</a:t>
            </a:r>
            <a:r>
              <a:rPr lang="ja-JP" altLang="en-US" sz="1300" spc="100" dirty="0" smtClean="0">
                <a:latin typeface="メイリオ" panose="020B0604030504040204" pitchFamily="50" charset="-128"/>
                <a:ea typeface="メイリオ" panose="020B0604030504040204" pitchFamily="50" charset="-128"/>
              </a:rPr>
              <a:t>人あたり</a:t>
            </a:r>
            <a:r>
              <a:rPr lang="ja-JP" altLang="en-US" sz="1300" b="1" spc="100" dirty="0" smtClean="0">
                <a:latin typeface="メイリオ" panose="020B0604030504040204" pitchFamily="50" charset="-128"/>
                <a:ea typeface="メイリオ" panose="020B0604030504040204" pitchFamily="50" charset="-128"/>
              </a:rPr>
              <a:t>　  </a:t>
            </a:r>
            <a:r>
              <a:rPr lang="en-US" altLang="ja-JP" sz="1300" b="1" spc="100" dirty="0" smtClean="0">
                <a:latin typeface="メイリオ" panose="020B0604030504040204" pitchFamily="50" charset="-128"/>
                <a:ea typeface="メイリオ" panose="020B0604030504040204" pitchFamily="50" charset="-128"/>
              </a:rPr>
              <a:t>6,000</a:t>
            </a:r>
            <a:r>
              <a:rPr lang="ja-JP" altLang="en-US" sz="1300" b="1" spc="100" dirty="0" smtClean="0">
                <a:latin typeface="メイリオ" panose="020B0604030504040204" pitchFamily="50" charset="-128"/>
                <a:ea typeface="メイリオ" panose="020B0604030504040204" pitchFamily="50" charset="-128"/>
              </a:rPr>
              <a:t>円上限</a:t>
            </a:r>
            <a:endParaRPr lang="ja-JP" altLang="en-US" sz="1300" b="1" dirty="0">
              <a:latin typeface="メイリオ" panose="020B0604030504040204" pitchFamily="50" charset="-128"/>
              <a:ea typeface="メイリオ" panose="020B0604030504040204" pitchFamily="50" charset="-128"/>
            </a:endParaRPr>
          </a:p>
        </p:txBody>
      </p:sp>
      <p:sp>
        <p:nvSpPr>
          <p:cNvPr id="1124" name="正方形/長方形 39"/>
          <p:cNvSpPr/>
          <p:nvPr/>
        </p:nvSpPr>
        <p:spPr>
          <a:xfrm>
            <a:off x="291876" y="3225000"/>
            <a:ext cx="1237283" cy="354855"/>
          </a:xfrm>
          <a:prstGeom prst="rect">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25" name="テキスト ボックス 40"/>
          <p:cNvSpPr txBox="1"/>
          <p:nvPr/>
        </p:nvSpPr>
        <p:spPr>
          <a:xfrm>
            <a:off x="365766" y="3297000"/>
            <a:ext cx="1164349" cy="318924"/>
          </a:xfrm>
          <a:prstGeom prst="rect">
            <a:avLst/>
          </a:prstGeom>
          <a:noFill/>
        </p:spPr>
        <p:txBody>
          <a:bodyPr wrap="none" lIns="36000" tIns="36000" rIns="36000" bIns="36000" rtlCol="0">
            <a:spAutoFit/>
          </a:bodyPr>
          <a:lstStyle/>
          <a:p>
            <a:r>
              <a:rPr kumimoji="1" lang="en-US" altLang="ja-JP" sz="1600" dirty="0" smtClean="0">
                <a:latin typeface="メイリオ" panose="020B0604030504040204" pitchFamily="50" charset="-128"/>
                <a:ea typeface="メイリオ" panose="020B0604030504040204" pitchFamily="50" charset="-128"/>
              </a:rPr>
              <a:t>3. </a:t>
            </a:r>
            <a:r>
              <a:rPr kumimoji="1" lang="ja-JP" altLang="en-US" sz="1600" dirty="0" smtClean="0">
                <a:latin typeface="メイリオ" panose="020B0604030504040204" pitchFamily="50" charset="-128"/>
                <a:ea typeface="メイリオ" panose="020B0604030504040204" pitchFamily="50" charset="-128"/>
              </a:rPr>
              <a:t>対象児童</a:t>
            </a:r>
            <a:endParaRPr kumimoji="1" lang="ja-JP" altLang="en-US" sz="1600" dirty="0">
              <a:latin typeface="メイリオ" panose="020B0604030504040204" pitchFamily="50" charset="-128"/>
              <a:ea typeface="メイリオ" panose="020B0604030504040204" pitchFamily="50" charset="-128"/>
            </a:endParaRPr>
          </a:p>
        </p:txBody>
      </p:sp>
      <p:sp>
        <p:nvSpPr>
          <p:cNvPr id="1126" name="正方形/長方形 42"/>
          <p:cNvSpPr/>
          <p:nvPr/>
        </p:nvSpPr>
        <p:spPr>
          <a:xfrm>
            <a:off x="336620" y="6336805"/>
            <a:ext cx="2202807" cy="272195"/>
          </a:xfrm>
          <a:prstGeom prst="rect">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27" name="テキスト ボックス 43"/>
          <p:cNvSpPr txBox="1"/>
          <p:nvPr/>
        </p:nvSpPr>
        <p:spPr>
          <a:xfrm>
            <a:off x="333000" y="6362076"/>
            <a:ext cx="2198285" cy="318924"/>
          </a:xfrm>
          <a:prstGeom prst="rect">
            <a:avLst/>
          </a:prstGeom>
          <a:noFill/>
        </p:spPr>
        <p:txBody>
          <a:bodyPr wrap="none" lIns="36000" tIns="36000" rIns="36000" bIns="36000" rtlCol="0">
            <a:spAutoFit/>
          </a:bodyPr>
          <a:lstStyle/>
          <a:p>
            <a:r>
              <a:rPr kumimoji="1" lang="en-US" altLang="ja-JP" sz="1600" dirty="0" smtClean="0">
                <a:latin typeface="メイリオ" panose="020B0604030504040204" pitchFamily="50" charset="-128"/>
                <a:ea typeface="メイリオ" panose="020B0604030504040204" pitchFamily="50" charset="-128"/>
              </a:rPr>
              <a:t>4. </a:t>
            </a:r>
            <a:r>
              <a:rPr kumimoji="1" lang="ja-JP" altLang="en-US" sz="1600" dirty="0" smtClean="0">
                <a:latin typeface="メイリオ" panose="020B0604030504040204" pitchFamily="50" charset="-128"/>
                <a:ea typeface="メイリオ" panose="020B0604030504040204" pitchFamily="50" charset="-128"/>
              </a:rPr>
              <a:t>対象となる受験料等</a:t>
            </a:r>
            <a:endParaRPr kumimoji="1" lang="ja-JP" altLang="en-US" sz="1600" dirty="0">
              <a:latin typeface="メイリオ" panose="020B0604030504040204" pitchFamily="50" charset="-128"/>
              <a:ea typeface="メイリオ" panose="020B0604030504040204" pitchFamily="50" charset="-128"/>
            </a:endParaRPr>
          </a:p>
        </p:txBody>
      </p:sp>
      <p:sp>
        <p:nvSpPr>
          <p:cNvPr id="1128" name="テキスト ボックス 57"/>
          <p:cNvSpPr txBox="1"/>
          <p:nvPr/>
        </p:nvSpPr>
        <p:spPr>
          <a:xfrm>
            <a:off x="477000" y="6567835"/>
            <a:ext cx="5406794" cy="616110"/>
          </a:xfrm>
          <a:prstGeom prst="rect">
            <a:avLst/>
          </a:prstGeom>
          <a:noFill/>
        </p:spPr>
        <p:txBody>
          <a:bodyPr wrap="none" lIns="36000" tIns="180000" rIns="36000" bIns="36000" rtlCol="0" anchor="ctr" anchorCtr="1">
            <a:spAutoFit/>
          </a:bodyPr>
          <a:lstStyle/>
          <a:p>
            <a:pPr fontAlgn="ctr"/>
            <a:r>
              <a:rPr lang="ja-JP" altLang="en-US" sz="1300" b="1" dirty="0" smtClean="0">
                <a:latin typeface="メイリオ" panose="020B0604030504040204" pitchFamily="50" charset="-128"/>
                <a:ea typeface="メイリオ" panose="020B0604030504040204" pitchFamily="50" charset="-128"/>
              </a:rPr>
              <a:t>令和７年度中に支払った大学等受験料</a:t>
            </a:r>
            <a:r>
              <a:rPr lang="ja-JP" altLang="en-US" sz="1300" dirty="0" smtClean="0">
                <a:latin typeface="メイリオ" panose="020B0604030504040204" pitchFamily="50" charset="-128"/>
                <a:ea typeface="メイリオ" panose="020B0604030504040204" pitchFamily="50" charset="-128"/>
              </a:rPr>
              <a:t>および</a:t>
            </a:r>
            <a:r>
              <a:rPr lang="ja-JP" altLang="en-US" sz="1300" b="1" dirty="0" smtClean="0">
                <a:latin typeface="メイリオ" panose="020B0604030504040204" pitchFamily="50" charset="-128"/>
                <a:ea typeface="メイリオ" panose="020B0604030504040204" pitchFamily="50" charset="-128"/>
              </a:rPr>
              <a:t>模擬試験受験料</a:t>
            </a:r>
            <a:endParaRPr lang="en-US" altLang="ja-JP" sz="1300" b="1" dirty="0" smtClean="0">
              <a:latin typeface="メイリオ" panose="020B0604030504040204" pitchFamily="50" charset="-128"/>
              <a:ea typeface="メイリオ" panose="020B0604030504040204" pitchFamily="50" charset="-128"/>
            </a:endParaRPr>
          </a:p>
          <a:p>
            <a:pPr fontAlgn="ctr"/>
            <a:r>
              <a:rPr lang="ja-JP" altLang="en-US" sz="1300" dirty="0" smtClean="0">
                <a:latin typeface="メイリオ" panose="020B0604030504040204" pitchFamily="50" charset="-128"/>
                <a:ea typeface="メイリオ" panose="020B0604030504040204" pitchFamily="50" charset="-128"/>
              </a:rPr>
              <a:t>　</a:t>
            </a:r>
            <a:r>
              <a:rPr lang="en-US" altLang="ja-JP" sz="1300" dirty="0" smtClean="0">
                <a:latin typeface="メイリオ" panose="020B0604030504040204" pitchFamily="50" charset="-128"/>
                <a:ea typeface="メイリオ" panose="020B0604030504040204" pitchFamily="50" charset="-128"/>
              </a:rPr>
              <a:t>※</a:t>
            </a:r>
            <a:r>
              <a:rPr lang="ja-JP" altLang="en-US" sz="1300" dirty="0" smtClean="0">
                <a:latin typeface="メイリオ" panose="020B0604030504040204" pitchFamily="50" charset="-128"/>
                <a:ea typeface="メイリオ" panose="020B0604030504040204" pitchFamily="50" charset="-128"/>
              </a:rPr>
              <a:t>振込手数料等や他の支援等を受けた費用については、対象外です。</a:t>
            </a:r>
            <a:endParaRPr lang="ja-JP" altLang="en-US" sz="1300" dirty="0">
              <a:latin typeface="メイリオ" panose="020B0604030504040204" pitchFamily="50" charset="-128"/>
              <a:ea typeface="メイリオ" panose="020B0604030504040204" pitchFamily="50" charset="-128"/>
            </a:endParaRPr>
          </a:p>
        </p:txBody>
      </p:sp>
      <p:sp>
        <p:nvSpPr>
          <p:cNvPr id="1129" name="角丸四角形 36"/>
          <p:cNvSpPr/>
          <p:nvPr/>
        </p:nvSpPr>
        <p:spPr>
          <a:xfrm>
            <a:off x="288421" y="7319236"/>
            <a:ext cx="6190757" cy="2025764"/>
          </a:xfrm>
          <a:prstGeom prst="roundRect">
            <a:avLst>
              <a:gd name="adj" fmla="val 4581"/>
            </a:avLst>
          </a:prstGeom>
          <a:solidFill>
            <a:schemeClr val="bg1"/>
          </a:solidFill>
          <a:ln w="31750">
            <a:solidFill>
              <a:srgbClr val="FFC000"/>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ＭＳ Ｐゴシック" panose="020B0600070205080204" pitchFamily="50" charset="-128"/>
                <a:ea typeface="ＭＳ Ｐゴシック" panose="020B0600070205080204" pitchFamily="50" charset="-128"/>
              </a:rPr>
              <a:t>３ほ</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130" name="正方形/長方形 40"/>
          <p:cNvSpPr/>
          <p:nvPr/>
        </p:nvSpPr>
        <p:spPr>
          <a:xfrm>
            <a:off x="289575" y="7329000"/>
            <a:ext cx="1576625" cy="288280"/>
          </a:xfrm>
          <a:prstGeom prst="rect">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31" name="テキスト ボックス 37"/>
          <p:cNvSpPr txBox="1"/>
          <p:nvPr/>
        </p:nvSpPr>
        <p:spPr>
          <a:xfrm>
            <a:off x="370770" y="7451618"/>
            <a:ext cx="6122823" cy="1893382"/>
          </a:xfrm>
          <a:prstGeom prst="rect">
            <a:avLst/>
          </a:prstGeom>
          <a:noFill/>
        </p:spPr>
        <p:txBody>
          <a:bodyPr wrap="square" lIns="36000" tIns="180000" rIns="36000" bIns="36000" rtlCol="0" anchor="ctr" anchorCtr="1">
            <a:spAutoFit/>
          </a:bodyPr>
          <a:lstStyle/>
          <a:p>
            <a:pPr fontAlgn="ctr"/>
            <a:r>
              <a:rPr lang="ja-JP" altLang="en-US" sz="1800" b="1" dirty="0" smtClean="0">
                <a:latin typeface="メイリオ" panose="020B0604030504040204" pitchFamily="50" charset="-128"/>
                <a:ea typeface="メイリオ" panose="020B0604030504040204" pitchFamily="50" charset="-128"/>
              </a:rPr>
              <a:t>令和８年１月5</a:t>
            </a:r>
            <a:r>
              <a:rPr lang="ja-JP" altLang="en-US" sz="1800" b="1" dirty="0" smtClean="0">
                <a:latin typeface="メイリオ" panose="020B0604030504040204" pitchFamily="50" charset="-128"/>
                <a:ea typeface="メイリオ" panose="020B0604030504040204" pitchFamily="50" charset="-128"/>
              </a:rPr>
              <a:t>日（月）～令和８年３月２０日（金）</a:t>
            </a:r>
            <a:endParaRPr lang="ja-JP" altLang="en-US" sz="1800" b="1" dirty="0" smtClean="0">
              <a:latin typeface="メイリオ" panose="020B0604030504040204" pitchFamily="50" charset="-128"/>
              <a:ea typeface="メイリオ" panose="020B0604030504040204" pitchFamily="50" charset="-128"/>
            </a:endParaRPr>
          </a:p>
          <a:p>
            <a:pPr fontAlgn="ctr"/>
            <a:r>
              <a:rPr lang="en-US" altLang="ja-JP" sz="1300" dirty="0" smtClean="0">
                <a:latin typeface="メイリオ" panose="020B0604030504040204" pitchFamily="50" charset="-128"/>
                <a:ea typeface="メイリオ" panose="020B0604030504040204" pitchFamily="50" charset="-128"/>
              </a:rPr>
              <a:t>◇</a:t>
            </a:r>
            <a:r>
              <a:rPr lang="en-US" altLang="ja-JP" sz="1300" b="1" u="sng" dirty="0" smtClean="0">
                <a:latin typeface="メイリオ" panose="020B0604030504040204" pitchFamily="50" charset="-128"/>
                <a:ea typeface="メイリオ" panose="020B0604030504040204" pitchFamily="50" charset="-128"/>
              </a:rPr>
              <a:t>申請はお子様お一人につき同じ年度に１回限りとなります。</a:t>
            </a:r>
            <a:endParaRPr lang="ja-JP" altLang="en-US" sz="1300" b="1" u="sng" dirty="0">
              <a:latin typeface="メイリオ" panose="020B0604030504040204" pitchFamily="50" charset="-128"/>
              <a:ea typeface="メイリオ" panose="020B0604030504040204" pitchFamily="50" charset="-128"/>
            </a:endParaRPr>
          </a:p>
          <a:p>
            <a:pPr fontAlgn="ctr"/>
            <a:r>
              <a:rPr lang="en-US" altLang="ja-JP" sz="1300" dirty="0" smtClean="0">
                <a:latin typeface="メイリオ" panose="020B0604030504040204" pitchFamily="50" charset="-128"/>
                <a:ea typeface="メイリオ" panose="020B0604030504040204" pitchFamily="50" charset="-128"/>
              </a:rPr>
              <a:t>　※大学等受験料と模擬試験受験料をまとめて申請してください。（受験料・</a:t>
            </a:r>
            <a:endParaRPr lang="en-US" altLang="ja-JP" sz="1300" dirty="0" smtClean="0">
              <a:latin typeface="メイリオ" panose="020B0604030504040204" pitchFamily="50" charset="-128"/>
              <a:ea typeface="メイリオ" panose="020B0604030504040204" pitchFamily="50" charset="-128"/>
            </a:endParaRPr>
          </a:p>
          <a:p>
            <a:pPr fontAlgn="ctr"/>
            <a:r>
              <a:rPr lang="en-US" altLang="ja-JP" sz="1300" dirty="0" smtClean="0">
                <a:latin typeface="メイリオ" panose="020B0604030504040204" pitchFamily="50" charset="-128"/>
                <a:ea typeface="メイリオ" panose="020B0604030504040204" pitchFamily="50" charset="-128"/>
              </a:rPr>
              <a:t>　</a:t>
            </a:r>
            <a:r>
              <a:rPr lang="en-US" altLang="ja-JP" sz="1300" dirty="0" smtClean="0">
                <a:latin typeface="メイリオ" panose="020B0604030504040204" pitchFamily="50" charset="-128"/>
                <a:ea typeface="メイリオ" panose="020B0604030504040204" pitchFamily="50" charset="-128"/>
              </a:rPr>
              <a:t>　</a:t>
            </a:r>
            <a:r>
              <a:rPr lang="en-US" altLang="ja-JP" sz="1300" dirty="0" smtClean="0">
                <a:latin typeface="メイリオ" panose="020B0604030504040204" pitchFamily="50" charset="-128"/>
                <a:ea typeface="メイリオ" panose="020B0604030504040204" pitchFamily="50" charset="-128"/>
              </a:rPr>
              <a:t>模擬試験受験料それぞれの上限額に達するまで合算して申請できます。）</a:t>
            </a:r>
            <a:endParaRPr lang="en-US" altLang="ja-JP" sz="1300" dirty="0" smtClean="0">
              <a:latin typeface="メイリオ" panose="020B0604030504040204" pitchFamily="50" charset="-128"/>
              <a:ea typeface="メイリオ" panose="020B0604030504040204" pitchFamily="50" charset="-128"/>
            </a:endParaRPr>
          </a:p>
          <a:p>
            <a:pPr fontAlgn="ctr"/>
            <a:r>
              <a:rPr lang="en-US" altLang="ja-JP" sz="1300" dirty="0" smtClean="0">
                <a:latin typeface="メイリオ" panose="020B0604030504040204" pitchFamily="50" charset="-128"/>
                <a:ea typeface="メイリオ" panose="020B0604030504040204" pitchFamily="50" charset="-128"/>
              </a:rPr>
              <a:t>◇期限を過ぎると受付ができません。各費用が上限に達した場合は、お早めに</a:t>
            </a:r>
            <a:endParaRPr lang="en-US" altLang="ja-JP" sz="1300" dirty="0" smtClean="0">
              <a:latin typeface="メイリオ" panose="020B0604030504040204" pitchFamily="50" charset="-128"/>
              <a:ea typeface="メイリオ" panose="020B0604030504040204" pitchFamily="50" charset="-128"/>
            </a:endParaRPr>
          </a:p>
          <a:p>
            <a:pPr fontAlgn="ctr"/>
            <a:r>
              <a:rPr lang="en-US" altLang="ja-JP" sz="1300" dirty="0" smtClean="0">
                <a:latin typeface="メイリオ" panose="020B0604030504040204" pitchFamily="50" charset="-128"/>
                <a:ea typeface="メイリオ" panose="020B0604030504040204" pitchFamily="50" charset="-128"/>
              </a:rPr>
              <a:t>　</a:t>
            </a:r>
            <a:r>
              <a:rPr lang="en-US" altLang="ja-JP" sz="1300" dirty="0" smtClean="0">
                <a:latin typeface="メイリオ" panose="020B0604030504040204" pitchFamily="50" charset="-128"/>
                <a:ea typeface="メイリオ" panose="020B0604030504040204" pitchFamily="50" charset="-128"/>
              </a:rPr>
              <a:t>ご申請ください。</a:t>
            </a:r>
            <a:endParaRPr lang="en-US" altLang="ja-JP" sz="1300" dirty="0" smtClean="0">
              <a:latin typeface="メイリオ" panose="020B0604030504040204" pitchFamily="50" charset="-128"/>
              <a:ea typeface="メイリオ" panose="020B0604030504040204" pitchFamily="50" charset="-128"/>
            </a:endParaRPr>
          </a:p>
          <a:p>
            <a:pPr fontAlgn="ctr"/>
            <a:r>
              <a:rPr lang="ja-JP" altLang="en-US" sz="1300" dirty="0" smtClean="0">
                <a:latin typeface="メイリオ" panose="020B0604030504040204" pitchFamily="50" charset="-128"/>
                <a:ea typeface="メイリオ" panose="020B0604030504040204" pitchFamily="50" charset="-128"/>
              </a:rPr>
              <a:t>◇申請に必要な受験料・模擬試験受験料の領収書等は、申請されるまで必ず保管</a:t>
            </a:r>
            <a:endParaRPr lang="en-US" altLang="ja-JP" sz="1300" dirty="0" smtClean="0">
              <a:latin typeface="メイリオ" panose="020B0604030504040204" pitchFamily="50" charset="-128"/>
              <a:ea typeface="メイリオ" panose="020B0604030504040204" pitchFamily="50" charset="-128"/>
            </a:endParaRPr>
          </a:p>
          <a:p>
            <a:pPr fontAlgn="ctr"/>
            <a:r>
              <a:rPr lang="ja-JP" altLang="en-US" sz="1300" dirty="0" smtClean="0">
                <a:latin typeface="メイリオ" panose="020B0604030504040204" pitchFamily="50" charset="-128"/>
                <a:ea typeface="メイリオ" panose="020B0604030504040204" pitchFamily="50" charset="-128"/>
              </a:rPr>
              <a:t>　してください。</a:t>
            </a:r>
            <a:endParaRPr lang="ja-JP" altLang="en-US" sz="1300" dirty="0" smtClean="0">
              <a:latin typeface="メイリオ" panose="020B0604030504040204" pitchFamily="50" charset="-128"/>
              <a:ea typeface="メイリオ" panose="020B0604030504040204" pitchFamily="50" charset="-128"/>
            </a:endParaRPr>
          </a:p>
        </p:txBody>
      </p:sp>
      <p:sp>
        <p:nvSpPr>
          <p:cNvPr id="1132" name="テキスト ボックス 38"/>
          <p:cNvSpPr txBox="1"/>
          <p:nvPr/>
        </p:nvSpPr>
        <p:spPr>
          <a:xfrm>
            <a:off x="333000" y="7367100"/>
            <a:ext cx="1368830" cy="318221"/>
          </a:xfrm>
          <a:prstGeom prst="rect">
            <a:avLst/>
          </a:prstGeom>
          <a:noFill/>
        </p:spPr>
        <p:txBody>
          <a:bodyPr wrap="none" lIns="36000" tIns="36000" rIns="36000" bIns="36000" rtlCol="0">
            <a:spAutoFit/>
          </a:bodyPr>
          <a:lstStyle/>
          <a:p>
            <a:r>
              <a:rPr kumimoji="1" lang="en-US" altLang="ja-JP" sz="1600" dirty="0" smtClean="0">
                <a:latin typeface="メイリオ" panose="020B0604030504040204" pitchFamily="50" charset="-128"/>
                <a:ea typeface="メイリオ" panose="020B0604030504040204" pitchFamily="50" charset="-128"/>
              </a:rPr>
              <a:t>5. 申請期間等</a:t>
            </a:r>
            <a:endParaRPr kumimoji="1" lang="ja-JP" altLang="en-US" sz="1600" dirty="0">
              <a:latin typeface="メイリオ" panose="020B0604030504040204" pitchFamily="50" charset="-128"/>
              <a:ea typeface="メイリオ" panose="020B0604030504040204" pitchFamily="50" charset="-128"/>
            </a:endParaRPr>
          </a:p>
        </p:txBody>
      </p:sp>
      <p:sp>
        <p:nvSpPr>
          <p:cNvPr id="1133" name="角丸四角形 41"/>
          <p:cNvSpPr/>
          <p:nvPr/>
        </p:nvSpPr>
        <p:spPr>
          <a:xfrm>
            <a:off x="188743" y="9348474"/>
            <a:ext cx="6478859" cy="424555"/>
          </a:xfrm>
          <a:prstGeom prst="roundRect">
            <a:avLst>
              <a:gd name="adj" fmla="val 0"/>
            </a:avLst>
          </a:prstGeom>
          <a:solidFill>
            <a:schemeClr val="tx2">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ctr">
            <a:noAutofit/>
          </a:bodyPr>
          <a:lstStyle/>
          <a:p>
            <a:pPr lvl="0"/>
            <a:r>
              <a:rPr kumimoji="1" lang="ja-JP" altLang="en-US" sz="1400" b="1" dirty="0" smtClean="0">
                <a:ln w="6600">
                  <a:noFill/>
                  <a:prstDash val="solid"/>
                </a:ln>
                <a:solidFill>
                  <a:schemeClr val="tx1"/>
                </a:solidFill>
                <a:latin typeface="メイリオ" panose="020B0604030504040204" pitchFamily="50" charset="-128"/>
                <a:ea typeface="メイリオ" panose="020B0604030504040204" pitchFamily="50" charset="-128"/>
              </a:rPr>
              <a:t>※詳しくは、市ホームページをご確認下さい。</a:t>
            </a:r>
            <a:endParaRPr kumimoji="1" lang="en-US" altLang="ja-JP" sz="1400" b="1" dirty="0" smtClean="0">
              <a:ln w="6600">
                <a:noFill/>
                <a:prstDash val="solid"/>
              </a:ln>
              <a:solidFill>
                <a:schemeClr val="tx1"/>
              </a:solidFill>
              <a:latin typeface="メイリオ" panose="020B0604030504040204" pitchFamily="50" charset="-128"/>
              <a:ea typeface="メイリオ" panose="020B0604030504040204" pitchFamily="50" charset="-128"/>
            </a:endParaRPr>
          </a:p>
        </p:txBody>
      </p:sp>
      <p:pic>
        <p:nvPicPr>
          <p:cNvPr id="1134" name="図 58"/>
          <p:cNvPicPr>
            <a:picLocks noChangeAspect="1"/>
          </p:cNvPicPr>
          <p:nvPr/>
        </p:nvPicPr>
        <p:blipFill>
          <a:blip r:embed="rId1"/>
          <a:stretch>
            <a:fillRect/>
          </a:stretch>
        </p:blipFill>
        <p:spPr>
          <a:xfrm>
            <a:off x="5721329" y="9347279"/>
            <a:ext cx="458515" cy="458515"/>
          </a:xfrm>
          <a:prstGeom prst="rect">
            <a:avLst/>
          </a:prstGeom>
        </p:spPr>
      </p:pic>
    </p:spTree>
    <p:extLst>
      <p:ext uri="{BB962C8B-B14F-4D97-AF65-F5344CB8AC3E}">
        <p14:creationId xmlns:p14="http://schemas.microsoft.com/office/powerpoint/2010/main" val="118180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36" name="正方形/長方形 4"/>
          <p:cNvSpPr/>
          <p:nvPr/>
        </p:nvSpPr>
        <p:spPr>
          <a:xfrm>
            <a:off x="260648" y="200472"/>
            <a:ext cx="6408712" cy="9537911"/>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dirty="0"/>
          </a:p>
        </p:txBody>
      </p:sp>
      <p:sp>
        <p:nvSpPr>
          <p:cNvPr id="1137" name="角丸四角形吹き出し 56"/>
          <p:cNvSpPr/>
          <p:nvPr/>
        </p:nvSpPr>
        <p:spPr>
          <a:xfrm rot="10800000">
            <a:off x="1999603" y="6790160"/>
            <a:ext cx="2825997" cy="659469"/>
          </a:xfrm>
          <a:custGeom>
            <a:avLst/>
            <a:gdLst>
              <a:gd name="connsiteX0" fmla="*/ 0 w 2685070"/>
              <a:gd name="connsiteY0" fmla="*/ 89869 h 539201"/>
              <a:gd name="connsiteX1" fmla="*/ 89869 w 2685070"/>
              <a:gd name="connsiteY1" fmla="*/ 0 h 539201"/>
              <a:gd name="connsiteX2" fmla="*/ 1566291 w 2685070"/>
              <a:gd name="connsiteY2" fmla="*/ 0 h 539201"/>
              <a:gd name="connsiteX3" fmla="*/ 1566291 w 2685070"/>
              <a:gd name="connsiteY3" fmla="*/ 0 h 539201"/>
              <a:gd name="connsiteX4" fmla="*/ 2237558 w 2685070"/>
              <a:gd name="connsiteY4" fmla="*/ 0 h 539201"/>
              <a:gd name="connsiteX5" fmla="*/ 2595201 w 2685070"/>
              <a:gd name="connsiteY5" fmla="*/ 0 h 539201"/>
              <a:gd name="connsiteX6" fmla="*/ 2685070 w 2685070"/>
              <a:gd name="connsiteY6" fmla="*/ 89869 h 539201"/>
              <a:gd name="connsiteX7" fmla="*/ 2685070 w 2685070"/>
              <a:gd name="connsiteY7" fmla="*/ 314534 h 539201"/>
              <a:gd name="connsiteX8" fmla="*/ 2685070 w 2685070"/>
              <a:gd name="connsiteY8" fmla="*/ 314534 h 539201"/>
              <a:gd name="connsiteX9" fmla="*/ 2685070 w 2685070"/>
              <a:gd name="connsiteY9" fmla="*/ 449334 h 539201"/>
              <a:gd name="connsiteX10" fmla="*/ 2685070 w 2685070"/>
              <a:gd name="connsiteY10" fmla="*/ 449332 h 539201"/>
              <a:gd name="connsiteX11" fmla="*/ 2595201 w 2685070"/>
              <a:gd name="connsiteY11" fmla="*/ 539201 h 539201"/>
              <a:gd name="connsiteX12" fmla="*/ 2237558 w 2685070"/>
              <a:gd name="connsiteY12" fmla="*/ 539201 h 539201"/>
              <a:gd name="connsiteX13" fmla="*/ 2355746 w 2685070"/>
              <a:gd name="connsiteY13" fmla="*/ 725872 h 539201"/>
              <a:gd name="connsiteX14" fmla="*/ 1566291 w 2685070"/>
              <a:gd name="connsiteY14" fmla="*/ 539201 h 539201"/>
              <a:gd name="connsiteX15" fmla="*/ 89869 w 2685070"/>
              <a:gd name="connsiteY15" fmla="*/ 539201 h 539201"/>
              <a:gd name="connsiteX16" fmla="*/ 0 w 2685070"/>
              <a:gd name="connsiteY16" fmla="*/ 449332 h 539201"/>
              <a:gd name="connsiteX17" fmla="*/ 0 w 2685070"/>
              <a:gd name="connsiteY17" fmla="*/ 449334 h 539201"/>
              <a:gd name="connsiteX18" fmla="*/ 0 w 2685070"/>
              <a:gd name="connsiteY18" fmla="*/ 314534 h 539201"/>
              <a:gd name="connsiteX19" fmla="*/ 0 w 2685070"/>
              <a:gd name="connsiteY19" fmla="*/ 314534 h 539201"/>
              <a:gd name="connsiteX20" fmla="*/ 0 w 2685070"/>
              <a:gd name="connsiteY20" fmla="*/ 89869 h 539201"/>
              <a:gd name="connsiteX0" fmla="*/ 0 w 2685070"/>
              <a:gd name="connsiteY0" fmla="*/ 89869 h 725872"/>
              <a:gd name="connsiteX1" fmla="*/ 89869 w 2685070"/>
              <a:gd name="connsiteY1" fmla="*/ 0 h 725872"/>
              <a:gd name="connsiteX2" fmla="*/ 1566291 w 2685070"/>
              <a:gd name="connsiteY2" fmla="*/ 0 h 725872"/>
              <a:gd name="connsiteX3" fmla="*/ 1566291 w 2685070"/>
              <a:gd name="connsiteY3" fmla="*/ 0 h 725872"/>
              <a:gd name="connsiteX4" fmla="*/ 2237558 w 2685070"/>
              <a:gd name="connsiteY4" fmla="*/ 0 h 725872"/>
              <a:gd name="connsiteX5" fmla="*/ 2595201 w 2685070"/>
              <a:gd name="connsiteY5" fmla="*/ 0 h 725872"/>
              <a:gd name="connsiteX6" fmla="*/ 2685070 w 2685070"/>
              <a:gd name="connsiteY6" fmla="*/ 89869 h 725872"/>
              <a:gd name="connsiteX7" fmla="*/ 2685070 w 2685070"/>
              <a:gd name="connsiteY7" fmla="*/ 314534 h 725872"/>
              <a:gd name="connsiteX8" fmla="*/ 2685070 w 2685070"/>
              <a:gd name="connsiteY8" fmla="*/ 314534 h 725872"/>
              <a:gd name="connsiteX9" fmla="*/ 2685070 w 2685070"/>
              <a:gd name="connsiteY9" fmla="*/ 449334 h 725872"/>
              <a:gd name="connsiteX10" fmla="*/ 2685070 w 2685070"/>
              <a:gd name="connsiteY10" fmla="*/ 449332 h 725872"/>
              <a:gd name="connsiteX11" fmla="*/ 2595201 w 2685070"/>
              <a:gd name="connsiteY11" fmla="*/ 539201 h 725872"/>
              <a:gd name="connsiteX12" fmla="*/ 2237558 w 2685070"/>
              <a:gd name="connsiteY12" fmla="*/ 539201 h 725872"/>
              <a:gd name="connsiteX13" fmla="*/ 2355746 w 2685070"/>
              <a:gd name="connsiteY13" fmla="*/ 725872 h 725872"/>
              <a:gd name="connsiteX14" fmla="*/ 2043369 w 2685070"/>
              <a:gd name="connsiteY14" fmla="*/ 534784 h 725872"/>
              <a:gd name="connsiteX15" fmla="*/ 89869 w 2685070"/>
              <a:gd name="connsiteY15" fmla="*/ 539201 h 725872"/>
              <a:gd name="connsiteX16" fmla="*/ 0 w 2685070"/>
              <a:gd name="connsiteY16" fmla="*/ 449332 h 725872"/>
              <a:gd name="connsiteX17" fmla="*/ 0 w 2685070"/>
              <a:gd name="connsiteY17" fmla="*/ 449334 h 725872"/>
              <a:gd name="connsiteX18" fmla="*/ 0 w 2685070"/>
              <a:gd name="connsiteY18" fmla="*/ 314534 h 725872"/>
              <a:gd name="connsiteX19" fmla="*/ 0 w 2685070"/>
              <a:gd name="connsiteY19" fmla="*/ 314534 h 725872"/>
              <a:gd name="connsiteX20" fmla="*/ 0 w 2685070"/>
              <a:gd name="connsiteY20" fmla="*/ 89869 h 725872"/>
              <a:gd name="connsiteX0" fmla="*/ 0 w 2685070"/>
              <a:gd name="connsiteY0" fmla="*/ 89869 h 770046"/>
              <a:gd name="connsiteX1" fmla="*/ 89869 w 2685070"/>
              <a:gd name="connsiteY1" fmla="*/ 0 h 770046"/>
              <a:gd name="connsiteX2" fmla="*/ 1566291 w 2685070"/>
              <a:gd name="connsiteY2" fmla="*/ 0 h 770046"/>
              <a:gd name="connsiteX3" fmla="*/ 1566291 w 2685070"/>
              <a:gd name="connsiteY3" fmla="*/ 0 h 770046"/>
              <a:gd name="connsiteX4" fmla="*/ 2237558 w 2685070"/>
              <a:gd name="connsiteY4" fmla="*/ 0 h 770046"/>
              <a:gd name="connsiteX5" fmla="*/ 2595201 w 2685070"/>
              <a:gd name="connsiteY5" fmla="*/ 0 h 770046"/>
              <a:gd name="connsiteX6" fmla="*/ 2685070 w 2685070"/>
              <a:gd name="connsiteY6" fmla="*/ 89869 h 770046"/>
              <a:gd name="connsiteX7" fmla="*/ 2685070 w 2685070"/>
              <a:gd name="connsiteY7" fmla="*/ 314534 h 770046"/>
              <a:gd name="connsiteX8" fmla="*/ 2685070 w 2685070"/>
              <a:gd name="connsiteY8" fmla="*/ 314534 h 770046"/>
              <a:gd name="connsiteX9" fmla="*/ 2685070 w 2685070"/>
              <a:gd name="connsiteY9" fmla="*/ 449334 h 770046"/>
              <a:gd name="connsiteX10" fmla="*/ 2685070 w 2685070"/>
              <a:gd name="connsiteY10" fmla="*/ 449332 h 770046"/>
              <a:gd name="connsiteX11" fmla="*/ 2595201 w 2685070"/>
              <a:gd name="connsiteY11" fmla="*/ 539201 h 770046"/>
              <a:gd name="connsiteX12" fmla="*/ 2237558 w 2685070"/>
              <a:gd name="connsiteY12" fmla="*/ 539201 h 770046"/>
              <a:gd name="connsiteX13" fmla="*/ 2324824 w 2685070"/>
              <a:gd name="connsiteY13" fmla="*/ 770046 h 770046"/>
              <a:gd name="connsiteX14" fmla="*/ 2043369 w 2685070"/>
              <a:gd name="connsiteY14" fmla="*/ 534784 h 770046"/>
              <a:gd name="connsiteX15" fmla="*/ 89869 w 2685070"/>
              <a:gd name="connsiteY15" fmla="*/ 539201 h 770046"/>
              <a:gd name="connsiteX16" fmla="*/ 0 w 2685070"/>
              <a:gd name="connsiteY16" fmla="*/ 449332 h 770046"/>
              <a:gd name="connsiteX17" fmla="*/ 0 w 2685070"/>
              <a:gd name="connsiteY17" fmla="*/ 449334 h 770046"/>
              <a:gd name="connsiteX18" fmla="*/ 0 w 2685070"/>
              <a:gd name="connsiteY18" fmla="*/ 314534 h 770046"/>
              <a:gd name="connsiteX19" fmla="*/ 0 w 2685070"/>
              <a:gd name="connsiteY19" fmla="*/ 314534 h 770046"/>
              <a:gd name="connsiteX20" fmla="*/ 0 w 2685070"/>
              <a:gd name="connsiteY20" fmla="*/ 89869 h 770046"/>
              <a:gd name="connsiteX0" fmla="*/ 0 w 2685070"/>
              <a:gd name="connsiteY0" fmla="*/ 89869 h 770046"/>
              <a:gd name="connsiteX1" fmla="*/ 89869 w 2685070"/>
              <a:gd name="connsiteY1" fmla="*/ 0 h 770046"/>
              <a:gd name="connsiteX2" fmla="*/ 1566291 w 2685070"/>
              <a:gd name="connsiteY2" fmla="*/ 0 h 770046"/>
              <a:gd name="connsiteX3" fmla="*/ 1566291 w 2685070"/>
              <a:gd name="connsiteY3" fmla="*/ 0 h 770046"/>
              <a:gd name="connsiteX4" fmla="*/ 2237558 w 2685070"/>
              <a:gd name="connsiteY4" fmla="*/ 0 h 770046"/>
              <a:gd name="connsiteX5" fmla="*/ 2595201 w 2685070"/>
              <a:gd name="connsiteY5" fmla="*/ 0 h 770046"/>
              <a:gd name="connsiteX6" fmla="*/ 2685070 w 2685070"/>
              <a:gd name="connsiteY6" fmla="*/ 89869 h 770046"/>
              <a:gd name="connsiteX7" fmla="*/ 2685070 w 2685070"/>
              <a:gd name="connsiteY7" fmla="*/ 314534 h 770046"/>
              <a:gd name="connsiteX8" fmla="*/ 2685070 w 2685070"/>
              <a:gd name="connsiteY8" fmla="*/ 314534 h 770046"/>
              <a:gd name="connsiteX9" fmla="*/ 2685070 w 2685070"/>
              <a:gd name="connsiteY9" fmla="*/ 449334 h 770046"/>
              <a:gd name="connsiteX10" fmla="*/ 2685070 w 2685070"/>
              <a:gd name="connsiteY10" fmla="*/ 449332 h 770046"/>
              <a:gd name="connsiteX11" fmla="*/ 2595201 w 2685070"/>
              <a:gd name="connsiteY11" fmla="*/ 539201 h 770046"/>
              <a:gd name="connsiteX12" fmla="*/ 2401002 w 2685070"/>
              <a:gd name="connsiteY12" fmla="*/ 530367 h 770046"/>
              <a:gd name="connsiteX13" fmla="*/ 2324824 w 2685070"/>
              <a:gd name="connsiteY13" fmla="*/ 770046 h 770046"/>
              <a:gd name="connsiteX14" fmla="*/ 2043369 w 2685070"/>
              <a:gd name="connsiteY14" fmla="*/ 534784 h 770046"/>
              <a:gd name="connsiteX15" fmla="*/ 89869 w 2685070"/>
              <a:gd name="connsiteY15" fmla="*/ 539201 h 770046"/>
              <a:gd name="connsiteX16" fmla="*/ 0 w 2685070"/>
              <a:gd name="connsiteY16" fmla="*/ 449332 h 770046"/>
              <a:gd name="connsiteX17" fmla="*/ 0 w 2685070"/>
              <a:gd name="connsiteY17" fmla="*/ 449334 h 770046"/>
              <a:gd name="connsiteX18" fmla="*/ 0 w 2685070"/>
              <a:gd name="connsiteY18" fmla="*/ 314534 h 770046"/>
              <a:gd name="connsiteX19" fmla="*/ 0 w 2685070"/>
              <a:gd name="connsiteY19" fmla="*/ 314534 h 770046"/>
              <a:gd name="connsiteX20" fmla="*/ 0 w 2685070"/>
              <a:gd name="connsiteY20" fmla="*/ 89869 h 770046"/>
              <a:gd name="connsiteX0" fmla="*/ 0 w 2685070"/>
              <a:gd name="connsiteY0" fmla="*/ 89869 h 770046"/>
              <a:gd name="connsiteX1" fmla="*/ 89869 w 2685070"/>
              <a:gd name="connsiteY1" fmla="*/ 0 h 770046"/>
              <a:gd name="connsiteX2" fmla="*/ 1566291 w 2685070"/>
              <a:gd name="connsiteY2" fmla="*/ 0 h 770046"/>
              <a:gd name="connsiteX3" fmla="*/ 1566291 w 2685070"/>
              <a:gd name="connsiteY3" fmla="*/ 0 h 770046"/>
              <a:gd name="connsiteX4" fmla="*/ 2237558 w 2685070"/>
              <a:gd name="connsiteY4" fmla="*/ 0 h 770046"/>
              <a:gd name="connsiteX5" fmla="*/ 2595201 w 2685070"/>
              <a:gd name="connsiteY5" fmla="*/ 0 h 770046"/>
              <a:gd name="connsiteX6" fmla="*/ 2685070 w 2685070"/>
              <a:gd name="connsiteY6" fmla="*/ 89869 h 770046"/>
              <a:gd name="connsiteX7" fmla="*/ 2685070 w 2685070"/>
              <a:gd name="connsiteY7" fmla="*/ 314534 h 770046"/>
              <a:gd name="connsiteX8" fmla="*/ 2685070 w 2685070"/>
              <a:gd name="connsiteY8" fmla="*/ 314534 h 770046"/>
              <a:gd name="connsiteX9" fmla="*/ 2685070 w 2685070"/>
              <a:gd name="connsiteY9" fmla="*/ 449334 h 770046"/>
              <a:gd name="connsiteX10" fmla="*/ 2685070 w 2685070"/>
              <a:gd name="connsiteY10" fmla="*/ 449332 h 770046"/>
              <a:gd name="connsiteX11" fmla="*/ 2595201 w 2685070"/>
              <a:gd name="connsiteY11" fmla="*/ 539201 h 770046"/>
              <a:gd name="connsiteX12" fmla="*/ 2401002 w 2685070"/>
              <a:gd name="connsiteY12" fmla="*/ 530367 h 770046"/>
              <a:gd name="connsiteX13" fmla="*/ 2324824 w 2685070"/>
              <a:gd name="connsiteY13" fmla="*/ 770046 h 770046"/>
              <a:gd name="connsiteX14" fmla="*/ 2246569 w 2685070"/>
              <a:gd name="connsiteY14" fmla="*/ 539201 h 770046"/>
              <a:gd name="connsiteX15" fmla="*/ 89869 w 2685070"/>
              <a:gd name="connsiteY15" fmla="*/ 539201 h 770046"/>
              <a:gd name="connsiteX16" fmla="*/ 0 w 2685070"/>
              <a:gd name="connsiteY16" fmla="*/ 449332 h 770046"/>
              <a:gd name="connsiteX17" fmla="*/ 0 w 2685070"/>
              <a:gd name="connsiteY17" fmla="*/ 449334 h 770046"/>
              <a:gd name="connsiteX18" fmla="*/ 0 w 2685070"/>
              <a:gd name="connsiteY18" fmla="*/ 314534 h 770046"/>
              <a:gd name="connsiteX19" fmla="*/ 0 w 2685070"/>
              <a:gd name="connsiteY19" fmla="*/ 314534 h 770046"/>
              <a:gd name="connsiteX20" fmla="*/ 0 w 2685070"/>
              <a:gd name="connsiteY20" fmla="*/ 89869 h 770046"/>
              <a:gd name="connsiteX0" fmla="*/ 0 w 2685070"/>
              <a:gd name="connsiteY0" fmla="*/ 89869 h 770046"/>
              <a:gd name="connsiteX1" fmla="*/ 89869 w 2685070"/>
              <a:gd name="connsiteY1" fmla="*/ 0 h 770046"/>
              <a:gd name="connsiteX2" fmla="*/ 1566291 w 2685070"/>
              <a:gd name="connsiteY2" fmla="*/ 0 h 770046"/>
              <a:gd name="connsiteX3" fmla="*/ 1566291 w 2685070"/>
              <a:gd name="connsiteY3" fmla="*/ 0 h 770046"/>
              <a:gd name="connsiteX4" fmla="*/ 2237558 w 2685070"/>
              <a:gd name="connsiteY4" fmla="*/ 0 h 770046"/>
              <a:gd name="connsiteX5" fmla="*/ 2595201 w 2685070"/>
              <a:gd name="connsiteY5" fmla="*/ 0 h 770046"/>
              <a:gd name="connsiteX6" fmla="*/ 2685070 w 2685070"/>
              <a:gd name="connsiteY6" fmla="*/ 89869 h 770046"/>
              <a:gd name="connsiteX7" fmla="*/ 2685070 w 2685070"/>
              <a:gd name="connsiteY7" fmla="*/ 314534 h 770046"/>
              <a:gd name="connsiteX8" fmla="*/ 2685070 w 2685070"/>
              <a:gd name="connsiteY8" fmla="*/ 314534 h 770046"/>
              <a:gd name="connsiteX9" fmla="*/ 2685070 w 2685070"/>
              <a:gd name="connsiteY9" fmla="*/ 449334 h 770046"/>
              <a:gd name="connsiteX10" fmla="*/ 2685070 w 2685070"/>
              <a:gd name="connsiteY10" fmla="*/ 449332 h 770046"/>
              <a:gd name="connsiteX11" fmla="*/ 2595201 w 2685070"/>
              <a:gd name="connsiteY11" fmla="*/ 539201 h 770046"/>
              <a:gd name="connsiteX12" fmla="*/ 2378915 w 2685070"/>
              <a:gd name="connsiteY12" fmla="*/ 543620 h 770046"/>
              <a:gd name="connsiteX13" fmla="*/ 2324824 w 2685070"/>
              <a:gd name="connsiteY13" fmla="*/ 770046 h 770046"/>
              <a:gd name="connsiteX14" fmla="*/ 2246569 w 2685070"/>
              <a:gd name="connsiteY14" fmla="*/ 539201 h 770046"/>
              <a:gd name="connsiteX15" fmla="*/ 89869 w 2685070"/>
              <a:gd name="connsiteY15" fmla="*/ 539201 h 770046"/>
              <a:gd name="connsiteX16" fmla="*/ 0 w 2685070"/>
              <a:gd name="connsiteY16" fmla="*/ 449332 h 770046"/>
              <a:gd name="connsiteX17" fmla="*/ 0 w 2685070"/>
              <a:gd name="connsiteY17" fmla="*/ 449334 h 770046"/>
              <a:gd name="connsiteX18" fmla="*/ 0 w 2685070"/>
              <a:gd name="connsiteY18" fmla="*/ 314534 h 770046"/>
              <a:gd name="connsiteX19" fmla="*/ 0 w 2685070"/>
              <a:gd name="connsiteY19" fmla="*/ 314534 h 770046"/>
              <a:gd name="connsiteX20" fmla="*/ 0 w 2685070"/>
              <a:gd name="connsiteY20" fmla="*/ 89869 h 770046"/>
              <a:gd name="connsiteX0" fmla="*/ 0 w 2685070"/>
              <a:gd name="connsiteY0" fmla="*/ 89869 h 747959"/>
              <a:gd name="connsiteX1" fmla="*/ 89869 w 2685070"/>
              <a:gd name="connsiteY1" fmla="*/ 0 h 747959"/>
              <a:gd name="connsiteX2" fmla="*/ 1566291 w 2685070"/>
              <a:gd name="connsiteY2" fmla="*/ 0 h 747959"/>
              <a:gd name="connsiteX3" fmla="*/ 1566291 w 2685070"/>
              <a:gd name="connsiteY3" fmla="*/ 0 h 747959"/>
              <a:gd name="connsiteX4" fmla="*/ 2237558 w 2685070"/>
              <a:gd name="connsiteY4" fmla="*/ 0 h 747959"/>
              <a:gd name="connsiteX5" fmla="*/ 2595201 w 2685070"/>
              <a:gd name="connsiteY5" fmla="*/ 0 h 747959"/>
              <a:gd name="connsiteX6" fmla="*/ 2685070 w 2685070"/>
              <a:gd name="connsiteY6" fmla="*/ 89869 h 747959"/>
              <a:gd name="connsiteX7" fmla="*/ 2685070 w 2685070"/>
              <a:gd name="connsiteY7" fmla="*/ 314534 h 747959"/>
              <a:gd name="connsiteX8" fmla="*/ 2685070 w 2685070"/>
              <a:gd name="connsiteY8" fmla="*/ 314534 h 747959"/>
              <a:gd name="connsiteX9" fmla="*/ 2685070 w 2685070"/>
              <a:gd name="connsiteY9" fmla="*/ 449334 h 747959"/>
              <a:gd name="connsiteX10" fmla="*/ 2685070 w 2685070"/>
              <a:gd name="connsiteY10" fmla="*/ 449332 h 747959"/>
              <a:gd name="connsiteX11" fmla="*/ 2595201 w 2685070"/>
              <a:gd name="connsiteY11" fmla="*/ 539201 h 747959"/>
              <a:gd name="connsiteX12" fmla="*/ 2378915 w 2685070"/>
              <a:gd name="connsiteY12" fmla="*/ 543620 h 747959"/>
              <a:gd name="connsiteX13" fmla="*/ 2187884 w 2685070"/>
              <a:gd name="connsiteY13" fmla="*/ 747959 h 747959"/>
              <a:gd name="connsiteX14" fmla="*/ 2246569 w 2685070"/>
              <a:gd name="connsiteY14" fmla="*/ 539201 h 747959"/>
              <a:gd name="connsiteX15" fmla="*/ 89869 w 2685070"/>
              <a:gd name="connsiteY15" fmla="*/ 539201 h 747959"/>
              <a:gd name="connsiteX16" fmla="*/ 0 w 2685070"/>
              <a:gd name="connsiteY16" fmla="*/ 449332 h 747959"/>
              <a:gd name="connsiteX17" fmla="*/ 0 w 2685070"/>
              <a:gd name="connsiteY17" fmla="*/ 449334 h 747959"/>
              <a:gd name="connsiteX18" fmla="*/ 0 w 2685070"/>
              <a:gd name="connsiteY18" fmla="*/ 314534 h 747959"/>
              <a:gd name="connsiteX19" fmla="*/ 0 w 2685070"/>
              <a:gd name="connsiteY19" fmla="*/ 314534 h 747959"/>
              <a:gd name="connsiteX20" fmla="*/ 0 w 2685070"/>
              <a:gd name="connsiteY20" fmla="*/ 89869 h 74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85070" h="747959">
                <a:moveTo>
                  <a:pt x="0" y="89869"/>
                </a:moveTo>
                <a:cubicBezTo>
                  <a:pt x="0" y="40236"/>
                  <a:pt x="40236" y="0"/>
                  <a:pt x="89869" y="0"/>
                </a:cubicBezTo>
                <a:lnTo>
                  <a:pt x="1566291" y="0"/>
                </a:lnTo>
                <a:lnTo>
                  <a:pt x="1566291" y="0"/>
                </a:lnTo>
                <a:lnTo>
                  <a:pt x="2237558" y="0"/>
                </a:lnTo>
                <a:lnTo>
                  <a:pt x="2595201" y="0"/>
                </a:lnTo>
                <a:cubicBezTo>
                  <a:pt x="2644834" y="0"/>
                  <a:pt x="2685070" y="40236"/>
                  <a:pt x="2685070" y="89869"/>
                </a:cubicBezTo>
                <a:lnTo>
                  <a:pt x="2685070" y="314534"/>
                </a:lnTo>
                <a:lnTo>
                  <a:pt x="2685070" y="314534"/>
                </a:lnTo>
                <a:lnTo>
                  <a:pt x="2685070" y="449334"/>
                </a:lnTo>
                <a:lnTo>
                  <a:pt x="2685070" y="449332"/>
                </a:lnTo>
                <a:cubicBezTo>
                  <a:pt x="2685070" y="498965"/>
                  <a:pt x="2644834" y="539201"/>
                  <a:pt x="2595201" y="539201"/>
                </a:cubicBezTo>
                <a:lnTo>
                  <a:pt x="2378915" y="543620"/>
                </a:lnTo>
                <a:lnTo>
                  <a:pt x="2187884" y="747959"/>
                </a:lnTo>
                <a:lnTo>
                  <a:pt x="2246569" y="539201"/>
                </a:lnTo>
                <a:lnTo>
                  <a:pt x="89869" y="539201"/>
                </a:lnTo>
                <a:cubicBezTo>
                  <a:pt x="40236" y="539201"/>
                  <a:pt x="0" y="498965"/>
                  <a:pt x="0" y="449332"/>
                </a:cubicBezTo>
                <a:lnTo>
                  <a:pt x="0" y="449334"/>
                </a:lnTo>
                <a:lnTo>
                  <a:pt x="0" y="314534"/>
                </a:lnTo>
                <a:lnTo>
                  <a:pt x="0" y="314534"/>
                </a:lnTo>
                <a:lnTo>
                  <a:pt x="0" y="89869"/>
                </a:lnTo>
                <a:close/>
              </a:path>
            </a:pathLst>
          </a:custGeom>
          <a:noFill/>
          <a:ln w="254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panose="020B0600070205080204" pitchFamily="50" charset="-128"/>
              <a:ea typeface="ＭＳ Ｐゴシック" panose="020B0600070205080204" pitchFamily="50" charset="-128"/>
            </a:endParaRPr>
          </a:p>
        </p:txBody>
      </p:sp>
      <p:sp>
        <p:nvSpPr>
          <p:cNvPr id="1138" name="図形 44"/>
          <p:cNvSpPr/>
          <p:nvPr/>
        </p:nvSpPr>
        <p:spPr>
          <a:xfrm>
            <a:off x="260494" y="204456"/>
            <a:ext cx="2306056" cy="218665"/>
          </a:xfrm>
          <a:prstGeom prst="homePlate">
            <a:avLst/>
          </a:prstGeom>
          <a:solidFill>
            <a:schemeClr val="accent6">
              <a:lumMod val="40000"/>
              <a:lumOff val="60000"/>
            </a:schemeClr>
          </a:solidFill>
          <a:ln w="25400" cap="flat" cmpd="sng" algn="ctr">
            <a:solidFill>
              <a:schemeClr val="accent6">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1400" b="1">
                <a:solidFill>
                  <a:schemeClr val="tx1"/>
                </a:solidFill>
              </a:rPr>
              <a:t>◇申請方法と手続の流れ</a:t>
            </a:r>
            <a:endParaRPr lang="ja-JP" altLang="en-US" sz="1400" b="1">
              <a:solidFill>
                <a:schemeClr val="tx1"/>
              </a:solidFill>
            </a:endParaRPr>
          </a:p>
        </p:txBody>
      </p:sp>
      <p:sp>
        <p:nvSpPr>
          <p:cNvPr id="1139" name="四角形 95"/>
          <p:cNvSpPr/>
          <p:nvPr/>
        </p:nvSpPr>
        <p:spPr>
          <a:xfrm>
            <a:off x="337362" y="543417"/>
            <a:ext cx="1433097" cy="233583"/>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spAutoFit/>
          </a:bodyPr>
          <a:p>
            <a:pPr algn="ctr">
              <a:defRPr lang="ja-JP" altLang="en-US"/>
            </a:pPr>
            <a:r>
              <a:rPr lang="ja-JP" altLang="en-US" sz="1050">
                <a:solidFill>
                  <a:schemeClr val="tx1"/>
                </a:solidFill>
              </a:rPr>
              <a:t>必要書類を準備する</a:t>
            </a:r>
            <a:endParaRPr lang="ja-JP" altLang="en-US" sz="1050">
              <a:solidFill>
                <a:schemeClr val="tx1"/>
              </a:solidFill>
            </a:endParaRPr>
          </a:p>
        </p:txBody>
      </p:sp>
      <p:sp>
        <p:nvSpPr>
          <p:cNvPr id="1140" name="四角形 96"/>
          <p:cNvSpPr/>
          <p:nvPr/>
        </p:nvSpPr>
        <p:spPr>
          <a:xfrm>
            <a:off x="2277037" y="484612"/>
            <a:ext cx="4244891" cy="364388"/>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spAutoFit/>
          </a:bodyPr>
          <a:p>
            <a:pPr algn="l">
              <a:defRPr lang="ja-JP" altLang="en-US"/>
            </a:pPr>
            <a:r>
              <a:rPr lang="ja-JP" altLang="en-US" sz="1000">
                <a:solidFill>
                  <a:schemeClr val="tx1"/>
                </a:solidFill>
                <a:latin typeface="ＭＳ Ｐ明朝"/>
                <a:ea typeface="ＭＳ Ｐ明朝"/>
              </a:rPr>
              <a:t>①申請書及び申請に必要な添付書類をご準備ください。</a:t>
            </a:r>
            <a:endParaRPr lang="ja-JP" altLang="en-US" sz="1000">
              <a:solidFill>
                <a:schemeClr val="tx1"/>
              </a:solidFill>
              <a:latin typeface="ＭＳ Ｐ明朝"/>
              <a:ea typeface="ＭＳ Ｐ明朝"/>
            </a:endParaRPr>
          </a:p>
          <a:p>
            <a:pPr algn="l">
              <a:defRPr lang="ja-JP" altLang="en-US"/>
            </a:pPr>
            <a:r>
              <a:rPr lang="ja-JP" altLang="en-US" sz="900">
                <a:solidFill>
                  <a:schemeClr val="tx1"/>
                </a:solidFill>
                <a:latin typeface="ＭＳ Ｐ明朝"/>
                <a:ea typeface="ＭＳ Ｐ明朝"/>
              </a:rPr>
              <a:t>　</a:t>
            </a:r>
            <a:r>
              <a:rPr lang="ja-JP" altLang="en-US" sz="900" b="1">
                <a:solidFill>
                  <a:schemeClr val="tx1"/>
                </a:solidFill>
                <a:latin typeface="ＭＳ Ｐ明朝"/>
                <a:ea typeface="ＭＳ Ｐ明朝"/>
              </a:rPr>
              <a:t>※</a:t>
            </a:r>
            <a:r>
              <a:rPr lang="ja-JP" altLang="en-US" sz="900" b="1">
                <a:solidFill>
                  <a:schemeClr val="tx1"/>
                </a:solidFill>
                <a:latin typeface="ＭＳ Ｐ明朝"/>
                <a:ea typeface="ＭＳ Ｐ明朝"/>
              </a:rPr>
              <a:t>オンライン</a:t>
            </a:r>
            <a:r>
              <a:rPr lang="ja-JP" altLang="en-US" sz="900" b="1">
                <a:solidFill>
                  <a:schemeClr val="tx1"/>
                </a:solidFill>
                <a:latin typeface="ＭＳ Ｐ明朝"/>
                <a:ea typeface="ＭＳ Ｐ明朝"/>
              </a:rPr>
              <a:t>申請システムより申請が行えます。</a:t>
            </a:r>
            <a:endParaRPr lang="ja-JP" altLang="en-US" sz="900" b="1">
              <a:solidFill>
                <a:schemeClr val="tx1"/>
              </a:solidFill>
              <a:latin typeface="ＭＳ Ｐ明朝"/>
              <a:ea typeface="ＭＳ Ｐ明朝"/>
            </a:endParaRPr>
          </a:p>
        </p:txBody>
      </p:sp>
      <p:sp>
        <p:nvSpPr>
          <p:cNvPr id="1141" name="四角形 97"/>
          <p:cNvSpPr/>
          <p:nvPr/>
        </p:nvSpPr>
        <p:spPr>
          <a:xfrm>
            <a:off x="332960" y="1137000"/>
            <a:ext cx="1495228" cy="233583"/>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spAutoFit/>
          </a:bodyPr>
          <a:p>
            <a:pPr algn="ctr">
              <a:defRPr lang="ja-JP" altLang="en-US"/>
            </a:pPr>
            <a:r>
              <a:rPr lang="ja-JP" altLang="en-US" sz="1050">
                <a:solidFill>
                  <a:schemeClr val="tx1"/>
                </a:solidFill>
              </a:rPr>
              <a:t>オンラインで申請（推奨）</a:t>
            </a:r>
            <a:endParaRPr lang="ja-JP" altLang="en-US" sz="1050">
              <a:solidFill>
                <a:schemeClr val="tx1"/>
              </a:solidFill>
            </a:endParaRPr>
          </a:p>
        </p:txBody>
      </p:sp>
      <p:sp>
        <p:nvSpPr>
          <p:cNvPr id="1142" name="四角形 98"/>
          <p:cNvSpPr/>
          <p:nvPr/>
        </p:nvSpPr>
        <p:spPr>
          <a:xfrm>
            <a:off x="2277009" y="934303"/>
            <a:ext cx="4240814" cy="760413"/>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0" rIns="36000" bIns="0" anchor="ctr">
            <a:noAutofit/>
          </a:bodyPr>
          <a:p>
            <a:pPr algn="l">
              <a:defRPr lang="ja-JP" altLang="en-US"/>
            </a:pPr>
            <a:r>
              <a:rPr lang="ja-JP" altLang="en-US" sz="1000">
                <a:solidFill>
                  <a:schemeClr val="tx1"/>
                </a:solidFill>
                <a:latin typeface="ＭＳ Ｐ明朝"/>
                <a:ea typeface="ＭＳ Ｐ明朝"/>
              </a:rPr>
              <a:t>②必要書類を添付し、パソコンやスマートフォンで申請をしてください。</a:t>
            </a:r>
            <a:endParaRPr lang="ja-JP" altLang="en-US" sz="1000">
              <a:solidFill>
                <a:schemeClr val="tx1"/>
              </a:solidFill>
              <a:latin typeface="ＭＳ Ｐ明朝"/>
              <a:ea typeface="ＭＳ Ｐ明朝"/>
            </a:endParaRPr>
          </a:p>
          <a:p>
            <a:pPr algn="l">
              <a:defRPr lang="ja-JP" altLang="en-US"/>
            </a:pPr>
            <a:r>
              <a:rPr lang="ja-JP" altLang="en-US" sz="1000">
                <a:solidFill>
                  <a:schemeClr val="tx1"/>
                </a:solidFill>
                <a:latin typeface="ＭＳ Ｐ明朝"/>
                <a:ea typeface="ＭＳ Ｐ明朝"/>
              </a:rPr>
              <a:t>　</a:t>
            </a:r>
            <a:r>
              <a:rPr lang="ja-JP" altLang="en-US" sz="900" b="1">
                <a:solidFill>
                  <a:schemeClr val="tx1"/>
                </a:solidFill>
                <a:latin typeface="ＭＳ Ｐ明朝"/>
                <a:ea typeface="ＭＳ Ｐ明朝"/>
              </a:rPr>
              <a:t>※</a:t>
            </a:r>
            <a:r>
              <a:rPr lang="ja-JP" altLang="en-US" sz="900" b="1">
                <a:solidFill>
                  <a:schemeClr val="tx1"/>
                </a:solidFill>
                <a:latin typeface="ＭＳ Ｐ明朝"/>
                <a:ea typeface="ＭＳ Ｐ明朝"/>
              </a:rPr>
              <a:t>オンライン</a:t>
            </a:r>
            <a:r>
              <a:rPr lang="ja-JP" altLang="en-US" sz="900" b="1">
                <a:solidFill>
                  <a:schemeClr val="tx1"/>
                </a:solidFill>
                <a:latin typeface="ＭＳ Ｐ明朝"/>
                <a:ea typeface="ＭＳ Ｐ明朝"/>
              </a:rPr>
              <a:t>申請なら添付書類は写真（画像）の添付で構いません。</a:t>
            </a:r>
            <a:endParaRPr lang="ja-JP" altLang="en-US" sz="900" b="1">
              <a:solidFill>
                <a:schemeClr val="tx1"/>
              </a:solidFill>
              <a:latin typeface="ＭＳ Ｐ明朝"/>
              <a:ea typeface="ＭＳ Ｐ明朝"/>
            </a:endParaRPr>
          </a:p>
          <a:p>
            <a:pPr algn="l">
              <a:defRPr lang="ja-JP" altLang="en-US"/>
            </a:pPr>
            <a:endParaRPr lang="ja-JP" altLang="en-US" sz="900" b="1">
              <a:solidFill>
                <a:schemeClr val="tx1"/>
              </a:solidFill>
              <a:latin typeface="ＭＳ Ｐ明朝"/>
              <a:ea typeface="ＭＳ Ｐ明朝"/>
            </a:endParaRPr>
          </a:p>
          <a:p>
            <a:pPr algn="l">
              <a:defRPr lang="ja-JP" altLang="en-US"/>
            </a:pPr>
            <a:r>
              <a:rPr lang="ja-JP" altLang="en-US" sz="1100" b="1">
                <a:solidFill>
                  <a:schemeClr val="tx1"/>
                </a:solidFill>
                <a:latin typeface="ＭＳ Ｐ明朝"/>
                <a:ea typeface="ＭＳ Ｐ明朝"/>
              </a:rPr>
              <a:t>　　　　　　　　　　　　　　　　　　　　電子</a:t>
            </a:r>
            <a:r>
              <a:rPr lang="ja-JP" altLang="en-US" sz="1100" b="1">
                <a:solidFill>
                  <a:schemeClr val="tx1"/>
                </a:solidFill>
                <a:latin typeface="ＭＳ Ｐ明朝"/>
                <a:ea typeface="ＭＳ Ｐ明朝"/>
              </a:rPr>
              <a:t>申請は</a:t>
            </a:r>
            <a:r>
              <a:rPr lang="ja-JP" altLang="en-US" sz="1100" b="1">
                <a:solidFill>
                  <a:schemeClr val="tx1"/>
                </a:solidFill>
                <a:latin typeface="ＭＳ Ｐ明朝"/>
                <a:ea typeface="ＭＳ Ｐ明朝"/>
              </a:rPr>
              <a:t>こちらから</a:t>
            </a:r>
            <a:r>
              <a:rPr lang="ja-JP" altLang="en-US" sz="1100" b="1">
                <a:solidFill>
                  <a:schemeClr val="tx1"/>
                </a:solidFill>
                <a:latin typeface="ＭＳ Ｐ明朝"/>
                <a:ea typeface="ＭＳ Ｐ明朝"/>
              </a:rPr>
              <a:t>　➡</a:t>
            </a:r>
            <a:endParaRPr lang="ja-JP" altLang="en-US" sz="1100" b="1">
              <a:solidFill>
                <a:schemeClr val="tx1"/>
              </a:solidFill>
              <a:latin typeface="ＭＳ Ｐ明朝"/>
              <a:ea typeface="ＭＳ Ｐ明朝"/>
            </a:endParaRPr>
          </a:p>
          <a:p>
            <a:pPr algn="l">
              <a:defRPr lang="ja-JP" altLang="en-US"/>
            </a:pPr>
            <a:endParaRPr lang="ja-JP" altLang="en-US" sz="1100" b="1">
              <a:solidFill>
                <a:schemeClr val="tx1"/>
              </a:solidFill>
              <a:latin typeface="ＭＳ Ｐ明朝"/>
              <a:ea typeface="ＭＳ Ｐ明朝"/>
            </a:endParaRPr>
          </a:p>
        </p:txBody>
      </p:sp>
      <p:sp>
        <p:nvSpPr>
          <p:cNvPr id="1143" name="四角形 99"/>
          <p:cNvSpPr/>
          <p:nvPr/>
        </p:nvSpPr>
        <p:spPr>
          <a:xfrm>
            <a:off x="333000" y="1857000"/>
            <a:ext cx="1496417" cy="233583"/>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spAutoFit/>
          </a:bodyPr>
          <a:p>
            <a:pPr algn="ctr">
              <a:defRPr lang="ja-JP" altLang="en-US"/>
            </a:pPr>
            <a:r>
              <a:rPr lang="ja-JP" altLang="en-US" sz="1050">
                <a:solidFill>
                  <a:schemeClr val="tx1"/>
                </a:solidFill>
              </a:rPr>
              <a:t>補助金交付決定・支給</a:t>
            </a:r>
            <a:endParaRPr lang="ja-JP" altLang="en-US" sz="1050">
              <a:solidFill>
                <a:schemeClr val="tx1"/>
              </a:solidFill>
            </a:endParaRPr>
          </a:p>
        </p:txBody>
      </p:sp>
      <p:sp>
        <p:nvSpPr>
          <p:cNvPr id="1144" name="四角形 100"/>
          <p:cNvSpPr/>
          <p:nvPr/>
        </p:nvSpPr>
        <p:spPr>
          <a:xfrm>
            <a:off x="2277010" y="1785000"/>
            <a:ext cx="4247221" cy="518276"/>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ctr">
            <a:spAutoFit/>
          </a:bodyPr>
          <a:p>
            <a:pPr algn="l">
              <a:defRPr lang="ja-JP" altLang="en-US"/>
            </a:pPr>
            <a:r>
              <a:rPr lang="ja-JP" altLang="en-US" sz="1000">
                <a:solidFill>
                  <a:schemeClr val="tx1"/>
                </a:solidFill>
                <a:latin typeface="ＭＳ Ｐ明朝"/>
                <a:ea typeface="ＭＳ Ｐ明朝"/>
              </a:rPr>
              <a:t>③申請受付後不備等なければ約２か月ほどで指定の口座へお振込みします。</a:t>
            </a:r>
            <a:endParaRPr lang="ja-JP" altLang="en-US" sz="1000">
              <a:solidFill>
                <a:schemeClr val="tx1"/>
              </a:solidFill>
              <a:latin typeface="ＭＳ Ｐ明朝"/>
              <a:ea typeface="ＭＳ Ｐ明朝"/>
            </a:endParaRPr>
          </a:p>
          <a:p>
            <a:pPr algn="l">
              <a:defRPr lang="ja-JP" altLang="en-US"/>
            </a:pPr>
            <a:r>
              <a:rPr lang="ja-JP" altLang="en-US" sz="1000">
                <a:solidFill>
                  <a:schemeClr val="tx1"/>
                </a:solidFill>
                <a:latin typeface="ＭＳ Ｐ明朝"/>
                <a:ea typeface="ＭＳ Ｐ明朝"/>
              </a:rPr>
              <a:t>　</a:t>
            </a:r>
            <a:r>
              <a:rPr lang="ja-JP" altLang="en-US" sz="900" b="1">
                <a:solidFill>
                  <a:schemeClr val="tx1"/>
                </a:solidFill>
                <a:latin typeface="ＭＳ Ｐ明朝"/>
                <a:ea typeface="ＭＳ Ｐ明朝"/>
              </a:rPr>
              <a:t>※申請内容に不備がある場合、電話や郵便等でご連絡しますので、交付申請書に</a:t>
            </a:r>
            <a:endParaRPr lang="ja-JP" altLang="en-US" sz="900" b="1">
              <a:solidFill>
                <a:schemeClr val="tx1"/>
              </a:solidFill>
              <a:latin typeface="ＭＳ Ｐ明朝"/>
              <a:ea typeface="ＭＳ Ｐ明朝"/>
            </a:endParaRPr>
          </a:p>
          <a:p>
            <a:pPr algn="l">
              <a:defRPr lang="ja-JP" altLang="en-US"/>
            </a:pPr>
            <a:r>
              <a:rPr lang="ja-JP" altLang="en-US" sz="900" b="1">
                <a:solidFill>
                  <a:schemeClr val="tx1"/>
                </a:solidFill>
                <a:latin typeface="ＭＳ Ｐ明朝"/>
                <a:ea typeface="ＭＳ Ｐ明朝"/>
              </a:rPr>
              <a:t>　</a:t>
            </a:r>
            <a:r>
              <a:rPr lang="ja-JP" altLang="en-US" sz="900" b="1">
                <a:solidFill>
                  <a:schemeClr val="tx1"/>
                </a:solidFill>
                <a:latin typeface="ＭＳ Ｐ明朝"/>
                <a:ea typeface="ＭＳ Ｐ明朝"/>
              </a:rPr>
              <a:t>日中ご連絡がつく連絡先の記入をお願いします</a:t>
            </a:r>
            <a:r>
              <a:rPr lang="ja-JP" altLang="en-US" sz="900" b="1">
                <a:solidFill>
                  <a:schemeClr val="tx1"/>
                </a:solidFill>
                <a:latin typeface="ＭＳ Ｐ明朝"/>
                <a:ea typeface="ＭＳ Ｐ明朝"/>
              </a:rPr>
              <a:t>。</a:t>
            </a:r>
            <a:endParaRPr lang="ja-JP" altLang="en-US" sz="900" b="1">
              <a:solidFill>
                <a:schemeClr val="tx1"/>
              </a:solidFill>
              <a:latin typeface="ＭＳ Ｐ明朝"/>
              <a:ea typeface="ＭＳ Ｐ明朝"/>
            </a:endParaRPr>
          </a:p>
        </p:txBody>
      </p:sp>
      <p:sp>
        <p:nvSpPr>
          <p:cNvPr id="1145" name="四角形 103"/>
          <p:cNvSpPr/>
          <p:nvPr/>
        </p:nvSpPr>
        <p:spPr>
          <a:xfrm>
            <a:off x="475707" y="2361168"/>
            <a:ext cx="6042241" cy="1083223"/>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t" anchorCtr="0">
            <a:noAutofit/>
          </a:bodyPr>
          <a:p>
            <a:pPr algn="l">
              <a:defRPr lang="ja-JP" altLang="en-US"/>
            </a:pPr>
            <a:r>
              <a:rPr lang="ja-JP" altLang="en-US" sz="1100">
                <a:solidFill>
                  <a:schemeClr val="tx1"/>
                </a:solidFill>
                <a:latin typeface="ＭＳ Ｐ明朝"/>
                <a:ea typeface="ＭＳ Ｐ明朝"/>
              </a:rPr>
              <a:t>パソコンやスマートフォンで、電子申請システムから24時間申請のお手続きが行えます。詳細はホームページをご覧ください。</a:t>
            </a:r>
            <a:endParaRPr lang="ja-JP" altLang="en-US" sz="1100">
              <a:solidFill>
                <a:schemeClr val="tx1"/>
              </a:solidFill>
              <a:latin typeface="ＭＳ Ｐ明朝"/>
              <a:ea typeface="ＭＳ Ｐ明朝"/>
            </a:endParaRPr>
          </a:p>
          <a:p>
            <a:pPr algn="l">
              <a:defRPr lang="ja-JP" altLang="en-US"/>
            </a:pPr>
            <a:r>
              <a:rPr lang="ja-JP" altLang="en-US" sz="1000">
                <a:solidFill>
                  <a:schemeClr val="tx1"/>
                </a:solidFill>
                <a:latin typeface="ＭＳ Ｐ明朝"/>
                <a:ea typeface="ＭＳ Ｐ明朝"/>
              </a:rPr>
              <a:t>　</a:t>
            </a:r>
            <a:r>
              <a:rPr lang="ja-JP" altLang="en-US" sz="1000" b="1">
                <a:solidFill>
                  <a:schemeClr val="tx1"/>
                </a:solidFill>
                <a:latin typeface="ＭＳ Ｐ明朝"/>
                <a:ea typeface="ＭＳ Ｐ明朝"/>
              </a:rPr>
              <a:t>※オンラインでのお手続きが難しい場合は、申請書等をダウンロードし、</a:t>
            </a:r>
            <a:endParaRPr lang="ja-JP" altLang="en-US" sz="1000" b="1">
              <a:solidFill>
                <a:schemeClr val="tx1"/>
              </a:solidFill>
              <a:latin typeface="ＭＳ Ｐ明朝"/>
              <a:ea typeface="ＭＳ Ｐ明朝"/>
            </a:endParaRPr>
          </a:p>
          <a:p>
            <a:pPr algn="l">
              <a:defRPr lang="ja-JP" altLang="en-US"/>
            </a:pPr>
            <a:r>
              <a:rPr lang="ja-JP" altLang="en-US" sz="1000" b="1">
                <a:solidFill>
                  <a:schemeClr val="tx1"/>
                </a:solidFill>
                <a:latin typeface="ＭＳ Ｐ明朝"/>
                <a:ea typeface="ＭＳ Ｐ明朝"/>
              </a:rPr>
              <a:t>必要事項を記入して添付書類とともに</a:t>
            </a:r>
            <a:r>
              <a:rPr lang="ja-JP" altLang="en-US" sz="1000" b="1">
                <a:solidFill>
                  <a:schemeClr val="tx1"/>
                </a:solidFill>
                <a:latin typeface="ＭＳ Ｐ明朝"/>
                <a:ea typeface="ＭＳ Ｐ明朝"/>
              </a:rPr>
              <a:t>　</a:t>
            </a:r>
            <a:r>
              <a:rPr lang="ja-JP" altLang="en-US" sz="1000" b="1">
                <a:solidFill>
                  <a:schemeClr val="tx1"/>
                </a:solidFill>
                <a:latin typeface="ＭＳ Ｐ明朝"/>
                <a:ea typeface="ＭＳ Ｐ明朝"/>
              </a:rPr>
              <a:t>　</a:t>
            </a:r>
            <a:r>
              <a:rPr lang="ja-JP" altLang="en-US" sz="1000" b="1">
                <a:solidFill>
                  <a:schemeClr val="tx1"/>
                </a:solidFill>
                <a:latin typeface="ＭＳ Ｐ明朝"/>
                <a:ea typeface="ＭＳ Ｐ明朝"/>
              </a:rPr>
              <a:t>郵送してください。</a:t>
            </a:r>
            <a:endParaRPr lang="ja-JP" altLang="en-US" sz="1000" b="1">
              <a:solidFill>
                <a:schemeClr val="tx1"/>
              </a:solidFill>
              <a:latin typeface="ＭＳ Ｐ明朝"/>
              <a:ea typeface="ＭＳ Ｐ明朝"/>
            </a:endParaRPr>
          </a:p>
          <a:p>
            <a:pPr algn="l">
              <a:defRPr lang="ja-JP" altLang="en-US"/>
            </a:pPr>
            <a:endParaRPr lang="ja-JP" altLang="en-US" sz="1000" b="1">
              <a:solidFill>
                <a:schemeClr val="tx1"/>
              </a:solidFill>
              <a:latin typeface="ＭＳ Ｐ明朝"/>
              <a:ea typeface="ＭＳ Ｐ明朝"/>
            </a:endParaRPr>
          </a:p>
          <a:p>
            <a:pPr algn="l">
              <a:defRPr lang="ja-JP" altLang="en-US"/>
            </a:pPr>
            <a:r>
              <a:rPr lang="ja-JP" altLang="en-US" sz="1000" b="1">
                <a:solidFill>
                  <a:schemeClr val="tx1"/>
                </a:solidFill>
                <a:latin typeface="ＭＳ Ｐ明朝"/>
                <a:ea typeface="ＭＳ Ｐ明朝"/>
              </a:rPr>
              <a:t>　</a:t>
            </a:r>
            <a:r>
              <a:rPr lang="ja-JP" altLang="en-US" sz="1100" b="1">
                <a:solidFill>
                  <a:schemeClr val="tx1"/>
                </a:solidFill>
                <a:latin typeface="ＭＳ Ｐ明朝"/>
                <a:ea typeface="ＭＳ Ｐ明朝"/>
              </a:rPr>
              <a:t>　</a:t>
            </a:r>
            <a:r>
              <a:rPr lang="ja-JP" altLang="en-US" sz="1100" b="1">
                <a:solidFill>
                  <a:schemeClr val="tx1"/>
                </a:solidFill>
                <a:latin typeface="ＭＳ Ｐ明朝"/>
                <a:ea typeface="ＭＳ Ｐ明朝"/>
              </a:rPr>
              <a:t>　</a:t>
            </a:r>
            <a:r>
              <a:rPr lang="ja-JP" altLang="en-US" sz="1100" b="1">
                <a:solidFill>
                  <a:schemeClr val="tx1"/>
                </a:solidFill>
                <a:latin typeface="ＭＳ Ｐ明朝"/>
                <a:ea typeface="ＭＳ Ｐ明朝"/>
              </a:rPr>
              <a:t>　</a:t>
            </a:r>
            <a:r>
              <a:rPr lang="ja-JP" altLang="en-US" sz="1100" b="1">
                <a:solidFill>
                  <a:schemeClr val="tx1"/>
                </a:solidFill>
                <a:latin typeface="ＭＳ Ｐ明朝"/>
                <a:ea typeface="ＭＳ Ｐ明朝"/>
              </a:rPr>
              <a:t>　　　　　　　　　　　　　　　　　　　　　　　</a:t>
            </a:r>
            <a:r>
              <a:rPr lang="ja-JP" altLang="en-US" sz="1100" b="1">
                <a:solidFill>
                  <a:schemeClr val="tx1"/>
                </a:solidFill>
                <a:latin typeface="ＭＳ Ｐ明朝"/>
                <a:ea typeface="ＭＳ Ｐ明朝"/>
              </a:rPr>
              <a:t>ホーム</a:t>
            </a:r>
            <a:r>
              <a:rPr lang="ja-JP" altLang="en-US" sz="1100" b="1">
                <a:solidFill>
                  <a:schemeClr val="tx1"/>
                </a:solidFill>
                <a:latin typeface="ＭＳ Ｐ明朝"/>
                <a:ea typeface="ＭＳ Ｐ明朝"/>
              </a:rPr>
              <a:t>ページ</a:t>
            </a:r>
            <a:r>
              <a:rPr lang="ja-JP" altLang="en-US" sz="1100" b="1">
                <a:solidFill>
                  <a:schemeClr val="tx1"/>
                </a:solidFill>
                <a:latin typeface="ＭＳ Ｐ明朝"/>
                <a:ea typeface="ＭＳ Ｐ明朝"/>
              </a:rPr>
              <a:t>は</a:t>
            </a:r>
            <a:r>
              <a:rPr lang="ja-JP" altLang="en-US" sz="1100" b="1">
                <a:solidFill>
                  <a:schemeClr val="tx1"/>
                </a:solidFill>
                <a:latin typeface="ＭＳ Ｐ明朝"/>
                <a:ea typeface="ＭＳ Ｐ明朝"/>
              </a:rPr>
              <a:t>こちらから</a:t>
            </a:r>
            <a:r>
              <a:rPr lang="ja-JP" altLang="en-US" sz="1100" b="1">
                <a:solidFill>
                  <a:schemeClr val="tx1"/>
                </a:solidFill>
                <a:latin typeface="ＭＳ Ｐ明朝"/>
                <a:ea typeface="ＭＳ Ｐ明朝"/>
              </a:rPr>
              <a:t>　➡　　　</a:t>
            </a:r>
            <a:endParaRPr lang="ja-JP" altLang="en-US" sz="1100" b="1">
              <a:solidFill>
                <a:schemeClr val="tx1"/>
              </a:solidFill>
              <a:latin typeface="ＭＳ Ｐ明朝"/>
              <a:ea typeface="ＭＳ Ｐ明朝"/>
            </a:endParaRPr>
          </a:p>
        </p:txBody>
      </p:sp>
      <p:sp>
        <p:nvSpPr>
          <p:cNvPr id="1146" name="図形 104"/>
          <p:cNvSpPr/>
          <p:nvPr/>
        </p:nvSpPr>
        <p:spPr>
          <a:xfrm>
            <a:off x="906780" y="849000"/>
            <a:ext cx="288000" cy="211612"/>
          </a:xfrm>
          <a:prstGeom prst="downArrow">
            <a:avLst/>
          </a:prstGeom>
          <a:solidFill>
            <a:schemeClr val="tx2">
              <a:lumMod val="60000"/>
              <a:lumOff val="40000"/>
            </a:schemeClr>
          </a:solidFill>
          <a:ln w="25400" cap="flat" cmpd="sng" algn="ctr">
            <a:solidFill>
              <a:schemeClr val="tx2">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47" name="図形 105"/>
          <p:cNvSpPr/>
          <p:nvPr/>
        </p:nvSpPr>
        <p:spPr>
          <a:xfrm>
            <a:off x="909000" y="1425000"/>
            <a:ext cx="288000" cy="360045"/>
          </a:xfrm>
          <a:prstGeom prst="downArrow">
            <a:avLst/>
          </a:prstGeom>
          <a:solidFill>
            <a:schemeClr val="tx2">
              <a:lumMod val="60000"/>
              <a:lumOff val="40000"/>
            </a:schemeClr>
          </a:solidFill>
          <a:ln w="25400" cap="flat" cmpd="sng" algn="ctr">
            <a:solidFill>
              <a:schemeClr val="tx2">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48" name="図形 106"/>
          <p:cNvSpPr/>
          <p:nvPr/>
        </p:nvSpPr>
        <p:spPr>
          <a:xfrm>
            <a:off x="258944" y="3513000"/>
            <a:ext cx="2306056" cy="218665"/>
          </a:xfrm>
          <a:prstGeom prst="homePlate">
            <a:avLst/>
          </a:prstGeom>
          <a:solidFill>
            <a:schemeClr val="accent6">
              <a:lumMod val="40000"/>
              <a:lumOff val="60000"/>
            </a:schemeClr>
          </a:solidFill>
          <a:ln w="25400" cap="flat" cmpd="sng" algn="ctr">
            <a:solidFill>
              <a:schemeClr val="accent6">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1400" b="1">
                <a:solidFill>
                  <a:schemeClr val="tx1"/>
                </a:solidFill>
              </a:rPr>
              <a:t>◇申請に必要な書類</a:t>
            </a:r>
            <a:endParaRPr lang="ja-JP" altLang="en-US" sz="1400" b="1">
              <a:solidFill>
                <a:schemeClr val="tx1"/>
              </a:solidFill>
            </a:endParaRPr>
          </a:p>
        </p:txBody>
      </p:sp>
      <p:sp>
        <p:nvSpPr>
          <p:cNvPr id="1149" name="四角形 107"/>
          <p:cNvSpPr/>
          <p:nvPr/>
        </p:nvSpPr>
        <p:spPr>
          <a:xfrm>
            <a:off x="472440" y="3730158"/>
            <a:ext cx="6041861" cy="5472270"/>
          </a:xfrm>
          <a:prstGeom prst="rect">
            <a:avLst/>
          </a:prstGeom>
          <a:solidFill>
            <a:schemeClr val="bg1"/>
          </a:solidFill>
          <a:ln w="635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t" anchorCtr="0"/>
          <a:p>
            <a:pPr fontAlgn="ctr"/>
            <a:r>
              <a:rPr lang="ja-JP" altLang="en-US" sz="1100" b="0" dirty="0" smtClean="0">
                <a:solidFill>
                  <a:schemeClr val="tx1"/>
                </a:solidFill>
                <a:latin typeface="+mn-ea"/>
                <a:ea typeface="+mn-ea"/>
              </a:rPr>
              <a:t>申請には、次の書類を提出してください。</a:t>
            </a:r>
            <a:endParaRPr lang="ja-JP" altLang="en-US" sz="1100" b="0" dirty="0" smtClean="0">
              <a:solidFill>
                <a:schemeClr val="tx1"/>
              </a:solidFill>
              <a:latin typeface="+mn-ea"/>
              <a:ea typeface="+mn-ea"/>
            </a:endParaRPr>
          </a:p>
          <a:p>
            <a:pPr fontAlgn="ctr"/>
            <a:r>
              <a:rPr lang="ja-JP" altLang="en-US" sz="1100" b="0" dirty="0" smtClean="0">
                <a:solidFill>
                  <a:schemeClr val="tx1"/>
                </a:solidFill>
                <a:latin typeface="+mn-ea"/>
                <a:ea typeface="+mn-ea"/>
              </a:rPr>
              <a:t>　</a:t>
            </a:r>
            <a:r>
              <a:rPr lang="ja-JP" altLang="en-US" sz="1100" b="1" dirty="0" smtClean="0">
                <a:solidFill>
                  <a:schemeClr val="tx1"/>
                </a:solidFill>
                <a:latin typeface="+mn-ea"/>
                <a:ea typeface="+mn-ea"/>
              </a:rPr>
              <a:t>公募</a:t>
            </a:r>
            <a:r>
              <a:rPr lang="ja-JP" altLang="en-US" sz="1100" b="1" dirty="0" smtClean="0">
                <a:solidFill>
                  <a:schemeClr val="tx1"/>
                </a:solidFill>
                <a:latin typeface="+mn-ea"/>
                <a:ea typeface="+mn-ea"/>
              </a:rPr>
              <a:t>等に</a:t>
            </a:r>
            <a:r>
              <a:rPr lang="ja-JP" altLang="en-US" sz="1100" b="1" dirty="0" smtClean="0">
                <a:solidFill>
                  <a:schemeClr val="tx1"/>
                </a:solidFill>
                <a:latin typeface="+mn-ea"/>
                <a:ea typeface="+mn-ea"/>
              </a:rPr>
              <a:t>よる</a:t>
            </a:r>
            <a:r>
              <a:rPr lang="ja-JP" altLang="en-US" sz="1100" b="1" dirty="0" smtClean="0">
                <a:solidFill>
                  <a:schemeClr val="tx1"/>
                </a:solidFill>
                <a:latin typeface="+mn-ea"/>
                <a:ea typeface="+mn-ea"/>
              </a:rPr>
              <a:t>確認に</a:t>
            </a:r>
            <a:r>
              <a:rPr lang="ja-JP" altLang="en-US" sz="1100" b="1" dirty="0" smtClean="0">
                <a:solidFill>
                  <a:schemeClr val="tx1"/>
                </a:solidFill>
                <a:latin typeface="+mn-ea"/>
                <a:ea typeface="+mn-ea"/>
              </a:rPr>
              <a:t>同意</a:t>
            </a:r>
            <a:r>
              <a:rPr lang="ja-JP" altLang="en-US" sz="1100" b="1" dirty="0" smtClean="0">
                <a:solidFill>
                  <a:schemeClr val="tx1"/>
                </a:solidFill>
                <a:latin typeface="+mn-ea"/>
                <a:ea typeface="+mn-ea"/>
              </a:rPr>
              <a:t>する</a:t>
            </a:r>
            <a:r>
              <a:rPr lang="ja-JP" altLang="en-US" sz="1100" b="1" dirty="0" smtClean="0">
                <a:solidFill>
                  <a:schemeClr val="tx1"/>
                </a:solidFill>
                <a:latin typeface="+mn-ea"/>
                <a:ea typeface="+mn-ea"/>
              </a:rPr>
              <a:t>場合は</a:t>
            </a:r>
            <a:r>
              <a:rPr lang="ja-JP" altLang="en-US" sz="1100" b="1" dirty="0" smtClean="0">
                <a:solidFill>
                  <a:schemeClr val="tx1"/>
                </a:solidFill>
                <a:latin typeface="+mn-ea"/>
                <a:ea typeface="+mn-ea"/>
              </a:rPr>
              <a:t>、</a:t>
            </a:r>
            <a:r>
              <a:rPr lang="ja-JP" altLang="en-US" sz="1100" b="1" dirty="0" smtClean="0">
                <a:solidFill>
                  <a:schemeClr val="tx1"/>
                </a:solidFill>
                <a:latin typeface="+mn-ea"/>
                <a:ea typeface="+mn-ea"/>
              </a:rPr>
              <a:t>添付</a:t>
            </a:r>
            <a:r>
              <a:rPr lang="ja-JP" altLang="en-US" sz="1100" b="1" dirty="0" smtClean="0">
                <a:solidFill>
                  <a:schemeClr val="tx1"/>
                </a:solidFill>
                <a:latin typeface="+mn-ea"/>
                <a:ea typeface="+mn-ea"/>
              </a:rPr>
              <a:t>書類</a:t>
            </a:r>
            <a:r>
              <a:rPr lang="ja-JP" altLang="en-US" sz="1100" b="1" dirty="0" smtClean="0">
                <a:solidFill>
                  <a:schemeClr val="tx1"/>
                </a:solidFill>
                <a:latin typeface="+mn-ea"/>
                <a:ea typeface="+mn-ea"/>
              </a:rPr>
              <a:t>を</a:t>
            </a:r>
            <a:r>
              <a:rPr lang="ja-JP" altLang="en-US" sz="1100" b="1" dirty="0" smtClean="0">
                <a:solidFill>
                  <a:schemeClr val="tx1"/>
                </a:solidFill>
                <a:latin typeface="+mn-ea"/>
                <a:ea typeface="+mn-ea"/>
              </a:rPr>
              <a:t>省略</a:t>
            </a:r>
            <a:r>
              <a:rPr lang="ja-JP" altLang="en-US" sz="1100" b="1" dirty="0" smtClean="0">
                <a:solidFill>
                  <a:schemeClr val="tx1"/>
                </a:solidFill>
                <a:latin typeface="+mn-ea"/>
                <a:ea typeface="+mn-ea"/>
              </a:rPr>
              <a:t>する</a:t>
            </a:r>
            <a:r>
              <a:rPr lang="ja-JP" altLang="en-US" sz="1100" b="1" dirty="0" smtClean="0">
                <a:solidFill>
                  <a:schemeClr val="tx1"/>
                </a:solidFill>
                <a:latin typeface="+mn-ea"/>
                <a:ea typeface="+mn-ea"/>
              </a:rPr>
              <a:t>ことが</a:t>
            </a:r>
            <a:r>
              <a:rPr lang="ja-JP" altLang="en-US" sz="1100" b="1" dirty="0" smtClean="0">
                <a:solidFill>
                  <a:schemeClr val="tx1"/>
                </a:solidFill>
                <a:latin typeface="+mn-ea"/>
                <a:ea typeface="+mn-ea"/>
              </a:rPr>
              <a:t>できます</a:t>
            </a:r>
            <a:r>
              <a:rPr lang="ja-JP" altLang="en-US" sz="1100" b="1" dirty="0" smtClean="0">
                <a:solidFill>
                  <a:schemeClr val="tx1"/>
                </a:solidFill>
                <a:latin typeface="+mn-ea"/>
                <a:ea typeface="+mn-ea"/>
              </a:rPr>
              <a:t>。</a:t>
            </a:r>
            <a:endParaRPr lang="ja-JP" altLang="en-US" sz="1100" b="1" dirty="0" smtClean="0">
              <a:solidFill>
                <a:schemeClr val="tx1"/>
              </a:solidFill>
              <a:latin typeface="+mn-ea"/>
              <a:ea typeface="+mn-ea"/>
            </a:endParaRPr>
          </a:p>
          <a:p>
            <a:pPr fontAlgn="ctr"/>
            <a:r>
              <a:rPr lang="ja-JP" altLang="en-US" sz="1100" b="1" dirty="0" smtClean="0">
                <a:solidFill>
                  <a:schemeClr val="tx1"/>
                </a:solidFill>
                <a:latin typeface="+mn-ea"/>
                <a:ea typeface="+mn-ea"/>
              </a:rPr>
              <a:t>【全世帯共通で必要な書類】</a:t>
            </a:r>
            <a:endParaRPr lang="ja-JP" altLang="en-US" sz="1100" b="1" dirty="0" smtClean="0">
              <a:solidFill>
                <a:schemeClr val="tx1"/>
              </a:solidFill>
              <a:latin typeface="+mn-ea"/>
              <a:ea typeface="+mn-ea"/>
            </a:endParaRPr>
          </a:p>
          <a:p>
            <a:pPr fontAlgn="ctr"/>
            <a:r>
              <a:rPr lang="ja-JP" altLang="en-US" sz="1100" b="0" dirty="0" smtClean="0">
                <a:solidFill>
                  <a:schemeClr val="tx1"/>
                </a:solidFill>
                <a:latin typeface="+mn-ea"/>
                <a:ea typeface="+mn-ea"/>
              </a:rPr>
              <a:t>　　①</a:t>
            </a:r>
            <a:r>
              <a:rPr lang="ja-JP" altLang="en-US" sz="1100" b="0" dirty="0" smtClean="0">
                <a:solidFill>
                  <a:schemeClr val="tx1"/>
                </a:solidFill>
                <a:latin typeface="ＭＳ Ｐ明朝"/>
                <a:ea typeface="ＭＳ Ｐ明朝"/>
              </a:rPr>
              <a:t>土浦市大学等受験料及び模擬試験受験料支援補助金交付申請書兼請求書</a:t>
            </a:r>
            <a:endParaRPr lang="en-US" altLang="ja-JP" sz="1100" b="0" dirty="0" smtClean="0">
              <a:solidFill>
                <a:schemeClr val="tx1"/>
              </a:solidFill>
              <a:latin typeface="ＭＳ Ｐ明朝"/>
              <a:ea typeface="ＭＳ Ｐ明朝"/>
            </a:endParaRPr>
          </a:p>
          <a:p>
            <a:pPr fontAlgn="ctr"/>
            <a:r>
              <a:rPr lang="ja-JP" altLang="en-US" sz="1100" b="0" dirty="0" smtClean="0">
                <a:solidFill>
                  <a:schemeClr val="tx1"/>
                </a:solidFill>
                <a:latin typeface="ＭＳ Ｐ明朝"/>
                <a:ea typeface="ＭＳ Ｐ明朝"/>
              </a:rPr>
              <a:t>　</a:t>
            </a:r>
            <a:r>
              <a:rPr lang="ja-JP" altLang="en-US" sz="1100" b="0" dirty="0" smtClean="0">
                <a:solidFill>
                  <a:schemeClr val="tx1"/>
                </a:solidFill>
                <a:latin typeface="ＭＳ Ｐ明朝"/>
                <a:ea typeface="ＭＳ Ｐ明朝"/>
              </a:rPr>
              <a:t>　</a:t>
            </a:r>
            <a:r>
              <a:rPr lang="ja-JP" altLang="en-US" sz="1050" b="0" dirty="0" smtClean="0">
                <a:solidFill>
                  <a:schemeClr val="tx1"/>
                </a:solidFill>
                <a:latin typeface="ＭＳ Ｐ明朝"/>
                <a:ea typeface="ＭＳ Ｐ明朝"/>
              </a:rPr>
              <a:t>　　※電子申請サイトで手続きする場合は用紙での提出は不要です。</a:t>
            </a:r>
            <a:endParaRPr lang="ja-JP" altLang="en-US" sz="1050" b="0" dirty="0" smtClean="0">
              <a:solidFill>
                <a:schemeClr val="tx1"/>
              </a:solidFill>
              <a:latin typeface="ＭＳ Ｐ明朝"/>
              <a:ea typeface="ＭＳ Ｐ明朝"/>
            </a:endParaRPr>
          </a:p>
          <a:p>
            <a:pPr fontAlgn="ctr"/>
            <a:r>
              <a:rPr lang="ja-JP" altLang="en-US" sz="1100" b="0" dirty="0" smtClean="0">
                <a:solidFill>
                  <a:schemeClr val="tx1"/>
                </a:solidFill>
                <a:latin typeface="ＭＳ Ｐ明朝"/>
                <a:ea typeface="ＭＳ Ｐ明朝"/>
              </a:rPr>
              <a:t>　　②</a:t>
            </a:r>
            <a:r>
              <a:rPr lang="ja-JP" altLang="en-US" sz="1100" b="0" dirty="0" smtClean="0">
                <a:solidFill>
                  <a:schemeClr val="tx1"/>
                </a:solidFill>
                <a:latin typeface="ＭＳ Ｐ明朝"/>
                <a:ea typeface="ＭＳ Ｐ明朝"/>
              </a:rPr>
              <a:t>受験料の支払いを証明する書類の写し</a:t>
            </a:r>
            <a:endParaRPr lang="ja-JP" altLang="en-US" sz="1100" b="0" dirty="0" smtClean="0">
              <a:solidFill>
                <a:schemeClr val="tx1"/>
              </a:solidFill>
              <a:latin typeface="ＭＳ Ｐ明朝"/>
              <a:ea typeface="ＭＳ Ｐ明朝"/>
            </a:endParaRPr>
          </a:p>
          <a:p>
            <a:pPr fontAlgn="ctr"/>
            <a:r>
              <a:rPr lang="ja-JP" altLang="en-US" sz="1100" b="0" dirty="0">
                <a:solidFill>
                  <a:schemeClr val="tx1"/>
                </a:solidFill>
                <a:latin typeface="ＭＳ Ｐ明朝"/>
                <a:ea typeface="ＭＳ Ｐ明朝"/>
              </a:rPr>
              <a:t>　</a:t>
            </a:r>
            <a:r>
              <a:rPr lang="ja-JP" altLang="en-US" sz="1100" b="0" dirty="0" smtClean="0">
                <a:solidFill>
                  <a:schemeClr val="tx1"/>
                </a:solidFill>
                <a:latin typeface="ＭＳ Ｐ明朝"/>
                <a:ea typeface="ＭＳ Ｐ明朝"/>
              </a:rPr>
              <a:t>　　</a:t>
            </a:r>
            <a:r>
              <a:rPr lang="en-US" altLang="ja-JP" sz="1050" b="0" dirty="0" smtClean="0">
                <a:solidFill>
                  <a:schemeClr val="tx1"/>
                </a:solidFill>
                <a:latin typeface="ＭＳ Ｐ明朝"/>
                <a:ea typeface="ＭＳ Ｐ明朝"/>
              </a:rPr>
              <a:t>※</a:t>
            </a:r>
            <a:r>
              <a:rPr lang="ja-JP" altLang="en-US" sz="1050" b="0" dirty="0" smtClean="0">
                <a:solidFill>
                  <a:schemeClr val="tx1"/>
                </a:solidFill>
                <a:latin typeface="ＭＳ Ｐ明朝"/>
                <a:ea typeface="ＭＳ Ｐ明朝"/>
              </a:rPr>
              <a:t>受験校名又は模擬試験名・受験料の額・受験者名（又は支払者名）</a:t>
            </a:r>
            <a:r>
              <a:rPr lang="ja-JP" altLang="en-US" sz="1050" b="0" dirty="0" smtClean="0">
                <a:solidFill>
                  <a:schemeClr val="tx1"/>
                </a:solidFill>
                <a:latin typeface="ＭＳ Ｐ明朝"/>
                <a:ea typeface="ＭＳ Ｐ明朝"/>
              </a:rPr>
              <a:t>及び領収日が明記されたもの</a:t>
            </a:r>
            <a:endParaRPr lang="en-US" altLang="ja-JP" sz="105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endParaRPr lang="ja-JP" altLang="en-US" sz="1100" b="0" dirty="0" smtClean="0">
              <a:solidFill>
                <a:schemeClr val="tx1"/>
              </a:solidFill>
              <a:latin typeface="ＭＳ Ｐ明朝"/>
              <a:ea typeface="ＭＳ Ｐ明朝"/>
            </a:endParaRPr>
          </a:p>
          <a:p>
            <a:pPr fontAlgn="ctr"/>
            <a:r>
              <a:rPr lang="ja-JP" altLang="en-US" sz="1100" b="0" dirty="0">
                <a:solidFill>
                  <a:schemeClr val="tx1"/>
                </a:solidFill>
                <a:latin typeface="ＭＳ Ｐ明朝"/>
                <a:ea typeface="ＭＳ Ｐ明朝"/>
              </a:rPr>
              <a:t>　③</a:t>
            </a:r>
            <a:r>
              <a:rPr lang="ja-JP" altLang="en-US" sz="1100" b="0" dirty="0">
                <a:solidFill>
                  <a:schemeClr val="tx1"/>
                </a:solidFill>
                <a:latin typeface="ＭＳ Ｐ明朝"/>
                <a:ea typeface="ＭＳ Ｐ明朝"/>
              </a:rPr>
              <a:t>申請者の本人確認書類の写し</a:t>
            </a:r>
            <a:endParaRPr lang="ja-JP" altLang="en-US" sz="1100" b="0" dirty="0">
              <a:solidFill>
                <a:schemeClr val="tx1"/>
              </a:solidFill>
              <a:latin typeface="ＭＳ Ｐ明朝"/>
              <a:ea typeface="ＭＳ Ｐ明朝"/>
            </a:endParaRPr>
          </a:p>
          <a:p>
            <a:pPr fontAlgn="ctr"/>
            <a:r>
              <a:rPr lang="ja-JP" altLang="en-US" sz="1100" b="0" dirty="0">
                <a:solidFill>
                  <a:schemeClr val="tx1"/>
                </a:solidFill>
                <a:latin typeface="ＭＳ Ｐ明朝"/>
                <a:ea typeface="ＭＳ Ｐ明朝"/>
              </a:rPr>
              <a:t>　④</a:t>
            </a:r>
            <a:r>
              <a:rPr lang="ja-JP" altLang="en-US" sz="1100" b="0" dirty="0">
                <a:solidFill>
                  <a:schemeClr val="tx1"/>
                </a:solidFill>
                <a:latin typeface="ＭＳ Ｐ明朝"/>
                <a:ea typeface="ＭＳ Ｐ明朝"/>
              </a:rPr>
              <a:t>申請者</a:t>
            </a:r>
            <a:r>
              <a:rPr lang="ja-JP" altLang="en-US" sz="1100" b="0" dirty="0">
                <a:solidFill>
                  <a:schemeClr val="tx1"/>
                </a:solidFill>
                <a:latin typeface="ＭＳ Ｐ明朝"/>
                <a:ea typeface="ＭＳ Ｐ明朝"/>
              </a:rPr>
              <a:t>名義の預金通帳の写し</a:t>
            </a:r>
            <a:endParaRPr lang="ja-JP" altLang="en-US" sz="1100" b="0" dirty="0">
              <a:solidFill>
                <a:schemeClr val="tx1"/>
              </a:solidFill>
              <a:latin typeface="ＭＳ Ｐ明朝"/>
              <a:ea typeface="ＭＳ Ｐ明朝"/>
            </a:endParaRPr>
          </a:p>
          <a:p>
            <a:pPr fontAlgn="ctr"/>
            <a:r>
              <a:rPr lang="ja-JP" altLang="en-US" sz="11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⑤</a:t>
            </a:r>
            <a:r>
              <a:rPr lang="ja-JP" altLang="en-US" sz="1100" b="0" dirty="0" smtClean="0">
                <a:solidFill>
                  <a:schemeClr val="tx1"/>
                </a:solidFill>
                <a:latin typeface="ＭＳ Ｐ明朝"/>
                <a:ea typeface="ＭＳ Ｐ明朝"/>
              </a:rPr>
              <a:t>申請者の属する世帯全員の住民票の写し</a:t>
            </a:r>
            <a:r>
              <a:rPr lang="ja-JP" altLang="en-US" sz="1000" b="1" dirty="0" smtClean="0">
                <a:solidFill>
                  <a:schemeClr val="tx1"/>
                </a:solidFill>
                <a:latin typeface="+mj-ea"/>
                <a:ea typeface="+mj-ea"/>
              </a:rPr>
              <a:t>（同意確認ありで省略可）</a:t>
            </a:r>
            <a:endParaRPr lang="ja-JP" altLang="en-US" sz="1000" b="1" dirty="0">
              <a:solidFill>
                <a:schemeClr val="tx1"/>
              </a:solidFill>
              <a:latin typeface="+mj-ea"/>
              <a:ea typeface="+mj-ea"/>
            </a:endParaRPr>
          </a:p>
          <a:p>
            <a:pPr fontAlgn="ctr"/>
            <a:r>
              <a:rPr lang="ja-JP" altLang="en-US" sz="1100" b="0" dirty="0">
                <a:solidFill>
                  <a:schemeClr val="tx1"/>
                </a:solidFill>
                <a:latin typeface="ＭＳ Ｐ明朝"/>
                <a:ea typeface="ＭＳ Ｐ明朝"/>
              </a:rPr>
              <a:t>　⑥</a:t>
            </a:r>
            <a:r>
              <a:rPr lang="ja-JP" altLang="en-US" sz="1100" b="0" dirty="0">
                <a:solidFill>
                  <a:schemeClr val="tx1"/>
                </a:solidFill>
                <a:latin typeface="ＭＳ Ｐ明朝"/>
                <a:ea typeface="ＭＳ Ｐ明朝"/>
              </a:rPr>
              <a:t>納税証明書その他の市税を滞納していないことを証明する書類</a:t>
            </a:r>
            <a:r>
              <a:rPr lang="ja-JP" altLang="en-US" sz="1000" b="1" dirty="0" smtClean="0">
                <a:solidFill>
                  <a:schemeClr val="tx1"/>
                </a:solidFill>
                <a:latin typeface="+mj-ea"/>
                <a:ea typeface="+mj-ea"/>
              </a:rPr>
              <a:t>（同意確認ありで省略可）</a:t>
            </a:r>
            <a:r>
              <a:rPr lang="ja-JP" altLang="en-US" sz="1000" b="0" dirty="0">
                <a:solidFill>
                  <a:schemeClr val="tx1"/>
                </a:solidFill>
                <a:latin typeface="+mj-ea"/>
                <a:ea typeface="+mj-ea"/>
              </a:rPr>
              <a:t>　</a:t>
            </a:r>
            <a:endParaRPr lang="ja-JP" altLang="en-US" sz="1000" b="1" dirty="0" smtClean="0">
              <a:solidFill>
                <a:schemeClr val="tx1"/>
              </a:solidFill>
              <a:latin typeface="+mj-ea"/>
              <a:ea typeface="+mj-ea"/>
            </a:endParaRPr>
          </a:p>
          <a:p>
            <a:pPr fontAlgn="ctr"/>
            <a:r>
              <a:rPr lang="ja-JP" altLang="en-US" sz="1100" b="1" dirty="0">
                <a:solidFill>
                  <a:schemeClr val="tx1"/>
                </a:solidFill>
                <a:latin typeface="+mj-ea"/>
                <a:ea typeface="+mj-ea"/>
              </a:rPr>
              <a:t>【対象世帯ごとに必要な書類】</a:t>
            </a:r>
            <a:r>
              <a:rPr lang="ja-JP" altLang="en-US" sz="1050" b="0" dirty="0">
                <a:solidFill>
                  <a:schemeClr val="tx1"/>
                </a:solidFill>
                <a:latin typeface="ＭＳ Ｐ明朝"/>
                <a:ea typeface="ＭＳ Ｐ明朝"/>
              </a:rPr>
              <a:t>※いずれも令和７年度のもの</a:t>
            </a:r>
            <a:endParaRPr lang="ja-JP" altLang="en-US" sz="1050" b="0" dirty="0">
              <a:solidFill>
                <a:schemeClr val="tx1"/>
              </a:solidFill>
              <a:latin typeface="ＭＳ Ｐ明朝"/>
              <a:ea typeface="ＭＳ Ｐ明朝"/>
            </a:endParaRPr>
          </a:p>
          <a:p>
            <a:pPr fontAlgn="ctr"/>
            <a:r>
              <a:rPr lang="ja-JP" altLang="en-US" sz="11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a:t>
            </a:r>
            <a:r>
              <a:rPr lang="ja-JP" altLang="en-US" sz="1100" b="0" dirty="0">
                <a:solidFill>
                  <a:schemeClr val="tx1"/>
                </a:solidFill>
                <a:latin typeface="ＭＳ Ｐ明朝"/>
                <a:ea typeface="ＭＳ Ｐ明朝"/>
              </a:rPr>
              <a:t>児童扶養手当を受給する世帯・・・・・児童扶養手当証書</a:t>
            </a:r>
            <a:r>
              <a:rPr lang="ja-JP" altLang="en-US" sz="1000" b="1" dirty="0" smtClean="0">
                <a:solidFill>
                  <a:schemeClr val="tx1"/>
                </a:solidFill>
                <a:latin typeface="+mn-ea"/>
                <a:ea typeface="+mn-ea"/>
              </a:rPr>
              <a:t>（同意確認ありで省略可）</a:t>
            </a:r>
            <a:endParaRPr lang="ja-JP" altLang="en-US" sz="1000" b="0" dirty="0">
              <a:solidFill>
                <a:schemeClr val="tx1"/>
              </a:solidFill>
              <a:latin typeface="+mn-ea"/>
              <a:ea typeface="+mn-ea"/>
            </a:endParaRPr>
          </a:p>
          <a:p>
            <a:pPr fontAlgn="ctr"/>
            <a:r>
              <a:rPr lang="ja-JP" altLang="en-US" sz="11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a:t>
            </a:r>
            <a:r>
              <a:rPr lang="ja-JP" altLang="en-US" sz="1100" b="0" dirty="0">
                <a:solidFill>
                  <a:schemeClr val="tx1"/>
                </a:solidFill>
                <a:latin typeface="ＭＳ Ｐ明朝"/>
                <a:ea typeface="ＭＳ Ｐ明朝"/>
              </a:rPr>
              <a:t>児童扶養手当受給世帯と同等の所得水準のひとり親家庭、養育者世帯・・・・・</a:t>
            </a:r>
            <a:endParaRPr lang="ja-JP" altLang="en-US" sz="1100" b="0" dirty="0">
              <a:solidFill>
                <a:schemeClr val="tx1"/>
              </a:solidFill>
              <a:latin typeface="ＭＳ Ｐ明朝"/>
              <a:ea typeface="ＭＳ Ｐ明朝"/>
            </a:endParaRPr>
          </a:p>
          <a:p>
            <a:pPr fontAlgn="ctr"/>
            <a:r>
              <a:rPr lang="ja-JP" altLang="en-US" sz="1050" b="0" dirty="0">
                <a:solidFill>
                  <a:schemeClr val="tx1"/>
                </a:solidFill>
                <a:latin typeface="ＭＳ Ｐ明朝"/>
                <a:ea typeface="ＭＳ Ｐ明朝"/>
              </a:rPr>
              <a:t>　</a:t>
            </a:r>
            <a:r>
              <a:rPr lang="ja-JP" altLang="en-US" sz="1050" b="0" dirty="0">
                <a:solidFill>
                  <a:schemeClr val="tx1"/>
                </a:solidFill>
                <a:latin typeface="ＭＳ Ｐ明朝"/>
                <a:ea typeface="ＭＳ Ｐ明朝"/>
              </a:rPr>
              <a:t>　</a:t>
            </a:r>
            <a:r>
              <a:rPr lang="ja-JP" altLang="en-US" sz="1050" b="0" dirty="0">
                <a:solidFill>
                  <a:schemeClr val="tx1"/>
                </a:solidFill>
                <a:latin typeface="ＭＳ Ｐ明朝"/>
                <a:ea typeface="ＭＳ Ｐ明朝"/>
              </a:rPr>
              <a:t>　</a:t>
            </a:r>
            <a:r>
              <a:rPr lang="ja-JP" altLang="en-US" sz="105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土浦市ひとり親家庭等医療費助成受給資格者証</a:t>
            </a:r>
            <a:r>
              <a:rPr lang="ja-JP" altLang="en-US" sz="1000" b="1" dirty="0" smtClean="0">
                <a:solidFill>
                  <a:schemeClr val="tx1"/>
                </a:solidFill>
                <a:latin typeface="+mj-ea"/>
                <a:ea typeface="+mj-ea"/>
              </a:rPr>
              <a:t>（同意確認ありで省略可）</a:t>
            </a:r>
            <a:endParaRPr lang="ja-JP" altLang="en-US" sz="1000" b="0" dirty="0">
              <a:solidFill>
                <a:schemeClr val="tx1"/>
              </a:solidFill>
              <a:latin typeface="ＭＳ Ｐ明朝"/>
              <a:ea typeface="ＭＳ Ｐ明朝"/>
            </a:endParaRPr>
          </a:p>
          <a:p>
            <a:pPr fontAlgn="ctr"/>
            <a:r>
              <a:rPr lang="ja-JP" altLang="en-US" sz="1000" b="0" dirty="0">
                <a:solidFill>
                  <a:schemeClr val="tx1"/>
                </a:solidFill>
                <a:latin typeface="ＭＳ Ｐ明朝"/>
                <a:ea typeface="ＭＳ Ｐ明朝"/>
              </a:rPr>
              <a:t>　</a:t>
            </a:r>
            <a:r>
              <a:rPr lang="ja-JP" altLang="en-US" sz="1000" b="0" dirty="0">
                <a:solidFill>
                  <a:schemeClr val="tx1"/>
                </a:solidFill>
                <a:latin typeface="ＭＳ Ｐ明朝"/>
                <a:ea typeface="ＭＳ Ｐ明朝"/>
              </a:rPr>
              <a:t>　</a:t>
            </a:r>
            <a:r>
              <a:rPr lang="ja-JP" altLang="en-US" sz="1000" b="0" dirty="0">
                <a:solidFill>
                  <a:schemeClr val="tx1"/>
                </a:solidFill>
                <a:latin typeface="ＭＳ Ｐ明朝"/>
                <a:ea typeface="ＭＳ Ｐ明朝"/>
              </a:rPr>
              <a:t>　</a:t>
            </a:r>
            <a:r>
              <a:rPr lang="ja-JP" altLang="en-US" sz="1000" b="0" dirty="0">
                <a:solidFill>
                  <a:schemeClr val="tx1"/>
                </a:solidFill>
                <a:latin typeface="ＭＳ Ｐ明朝"/>
                <a:ea typeface="ＭＳ Ｐ明朝"/>
              </a:rPr>
              <a:t>　</a:t>
            </a:r>
            <a:r>
              <a:rPr lang="ja-JP" altLang="en-US" sz="1000" b="0" dirty="0">
                <a:solidFill>
                  <a:schemeClr val="tx1"/>
                </a:solidFill>
                <a:latin typeface="ＭＳ Ｐ明朝"/>
                <a:ea typeface="ＭＳ Ｐ明朝"/>
              </a:rPr>
              <a:t>　</a:t>
            </a:r>
            <a:r>
              <a:rPr lang="ja-JP" altLang="en-US" sz="10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又は</a:t>
            </a:r>
            <a:r>
              <a:rPr lang="ja-JP" altLang="en-US" sz="1100" b="0" dirty="0">
                <a:solidFill>
                  <a:schemeClr val="tx1"/>
                </a:solidFill>
                <a:latin typeface="ＭＳ Ｐ明朝"/>
                <a:ea typeface="ＭＳ Ｐ明朝"/>
              </a:rPr>
              <a:t>申請者と子どもの関係がわかる戸籍謄本（３か月以内に発行されたもの）</a:t>
            </a:r>
            <a:endParaRPr lang="ja-JP" altLang="en-US" sz="1100" b="0" dirty="0">
              <a:solidFill>
                <a:schemeClr val="tx1"/>
              </a:solidFill>
              <a:latin typeface="ＭＳ Ｐ明朝"/>
              <a:ea typeface="ＭＳ Ｐ明朝"/>
            </a:endParaRPr>
          </a:p>
          <a:p>
            <a:pPr fontAlgn="ctr"/>
            <a:r>
              <a:rPr lang="ja-JP" altLang="en-US" sz="11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・住民税非課税世帯・・・・・世帯全員分（18歳以上）の住民税非課税証明書</a:t>
            </a:r>
            <a:r>
              <a:rPr lang="ja-JP" altLang="en-US" sz="1000" b="1" dirty="0" smtClean="0">
                <a:solidFill>
                  <a:schemeClr val="tx1"/>
                </a:solidFill>
                <a:latin typeface="+mj-ea"/>
                <a:ea typeface="+mj-ea"/>
              </a:rPr>
              <a:t>（同意確認ありで省略可）</a:t>
            </a:r>
            <a:endParaRPr lang="ja-JP" altLang="en-US" sz="1000" b="0" dirty="0">
              <a:solidFill>
                <a:schemeClr val="tx1"/>
              </a:solidFill>
              <a:latin typeface="ＭＳ Ｐ明朝"/>
              <a:ea typeface="ＭＳ Ｐ明朝"/>
            </a:endParaRPr>
          </a:p>
          <a:p>
            <a:pPr fontAlgn="ctr"/>
            <a:r>
              <a:rPr lang="ja-JP" altLang="en-US" sz="1050" b="0" dirty="0">
                <a:solidFill>
                  <a:schemeClr val="tx1"/>
                </a:solidFill>
                <a:latin typeface="ＭＳ Ｐ明朝"/>
                <a:ea typeface="ＭＳ Ｐ明朝"/>
              </a:rPr>
              <a:t>　　</a:t>
            </a:r>
            <a:r>
              <a:rPr lang="ja-JP" altLang="en-US" sz="1100" b="0" dirty="0">
                <a:solidFill>
                  <a:schemeClr val="tx1"/>
                </a:solidFill>
                <a:latin typeface="ＭＳ Ｐ明朝"/>
                <a:ea typeface="ＭＳ Ｐ明朝"/>
              </a:rPr>
              <a:t>・生活保護受給世帯・・・・・生活保護受給証明書</a:t>
            </a:r>
            <a:r>
              <a:rPr lang="ja-JP" altLang="en-US" sz="1000" b="1" dirty="0" smtClean="0">
                <a:solidFill>
                  <a:schemeClr val="tx1"/>
                </a:solidFill>
                <a:latin typeface="+mj-ea"/>
                <a:ea typeface="+mj-ea"/>
              </a:rPr>
              <a:t>（同意確認ありで省略可）</a:t>
            </a:r>
            <a:endParaRPr lang="ja-JP" altLang="en-US" sz="1000" b="1" dirty="0">
              <a:solidFill>
                <a:schemeClr val="tx1"/>
              </a:solidFill>
              <a:latin typeface="+mj-ea"/>
              <a:ea typeface="+mj-ea"/>
            </a:endParaRPr>
          </a:p>
          <a:p>
            <a:pPr fontAlgn="ctr"/>
            <a:r>
              <a:rPr lang="ja-JP" altLang="en-US" sz="1200" b="1" dirty="0">
                <a:solidFill>
                  <a:schemeClr val="tx1"/>
                </a:solidFill>
                <a:latin typeface="ＭＳ Ｐ明朝"/>
                <a:ea typeface="ＭＳ Ｐ明朝"/>
              </a:rPr>
              <a:t>　　</a:t>
            </a:r>
            <a:r>
              <a:rPr lang="ja-JP" altLang="en-US" sz="1200" b="1" dirty="0">
                <a:solidFill>
                  <a:schemeClr val="tx1"/>
                </a:solidFill>
                <a:latin typeface="+mj-ea"/>
                <a:ea typeface="+mj-ea"/>
              </a:rPr>
              <a:t>※その他申請時の状況により追加書類が必要となる場合があります。</a:t>
            </a:r>
            <a:endParaRPr lang="ja-JP" altLang="en-US" sz="1050" b="0" dirty="0">
              <a:solidFill>
                <a:schemeClr val="tx1"/>
              </a:solidFill>
              <a:latin typeface="ＭＳ Ｐ明朝"/>
              <a:ea typeface="ＭＳ Ｐ明朝"/>
            </a:endParaRPr>
          </a:p>
          <a:p>
            <a:pPr algn="ctr">
              <a:defRPr lang="ja-JP" altLang="en-US"/>
            </a:pPr>
            <a:endParaRPr lang="ja-JP" altLang="en-US" sz="1100" b="0">
              <a:solidFill>
                <a:schemeClr val="tx1"/>
              </a:solidFill>
              <a:latin typeface="ＭＳ Ｐ明朝"/>
              <a:ea typeface="ＭＳ Ｐ明朝"/>
            </a:endParaRPr>
          </a:p>
        </p:txBody>
      </p:sp>
      <p:pic>
        <p:nvPicPr>
          <p:cNvPr id="1150" name="図 50"/>
          <p:cNvPicPr>
            <a:picLocks noChangeAspect="1"/>
          </p:cNvPicPr>
          <p:nvPr/>
        </p:nvPicPr>
        <p:blipFill>
          <a:blip r:embed="rId1"/>
          <a:stretch>
            <a:fillRect/>
          </a:stretch>
        </p:blipFill>
        <p:spPr>
          <a:xfrm flipV="1">
            <a:off x="5877000" y="1137000"/>
            <a:ext cx="506368" cy="506368"/>
          </a:xfrm>
          <a:prstGeom prst="rect">
            <a:avLst/>
          </a:prstGeom>
        </p:spPr>
      </p:pic>
      <p:sp>
        <p:nvSpPr>
          <p:cNvPr id="1151" name="角丸四角形 55"/>
          <p:cNvSpPr/>
          <p:nvPr/>
        </p:nvSpPr>
        <p:spPr>
          <a:xfrm>
            <a:off x="258625" y="9201000"/>
            <a:ext cx="6415360" cy="603100"/>
          </a:xfrm>
          <a:prstGeom prst="roundRect">
            <a:avLst>
              <a:gd name="adj" fmla="val 0"/>
            </a:avLst>
          </a:prstGeom>
          <a:solidFill>
            <a:schemeClr val="tx2">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0" rtlCol="0" anchor="ctr">
            <a:noAutofit/>
          </a:bodyPr>
          <a:lstStyle/>
          <a:p>
            <a:pPr lvl="0"/>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お問い合わせ先</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　■土浦市役所　こども政策課　児童福祉係</a:t>
            </a:r>
            <a:endParaRPr kumimoji="1" lang="en-US" altLang="ja-JP" sz="1200" b="1" dirty="0">
              <a:ln w="6600">
                <a:noFill/>
                <a:prstDash val="solid"/>
              </a:ln>
              <a:solidFill>
                <a:schemeClr val="tx1"/>
              </a:solidFill>
              <a:latin typeface="メイリオ" panose="020B0604030504040204" pitchFamily="50" charset="-128"/>
              <a:ea typeface="メイリオ" panose="020B0604030504040204" pitchFamily="50" charset="-128"/>
            </a:endParaRPr>
          </a:p>
          <a:p>
            <a:pPr lvl="0"/>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　　　　　　　　　　　　　</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TEL</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826-1111</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（内線</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2304</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2475</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endPar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endParaRPr>
          </a:p>
          <a:p>
            <a:pPr lvl="0"/>
            <a:r>
              <a:rPr lang="ja-JP" altLang="en-US" sz="1200" b="1" dirty="0">
                <a:ln w="6600">
                  <a:noFill/>
                  <a:prstDash val="solid"/>
                </a:ln>
                <a:solidFill>
                  <a:schemeClr val="tx1"/>
                </a:solidFill>
                <a:latin typeface="メイリオ" panose="020B0604030504040204" pitchFamily="50" charset="-128"/>
                <a:ea typeface="メイリオ" panose="020B0604030504040204" pitchFamily="50" charset="-128"/>
              </a:rPr>
              <a:t>　</a:t>
            </a:r>
            <a:r>
              <a:rPr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　 　　　　</a:t>
            </a:r>
            <a:r>
              <a:rPr kumimoji="1" lang="zh-TW"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受付</a:t>
            </a:r>
            <a:r>
              <a:rPr kumimoji="1" lang="zh-TW" altLang="en-US" sz="1200" b="1" dirty="0">
                <a:ln w="6600">
                  <a:noFill/>
                  <a:prstDash val="solid"/>
                </a:ln>
                <a:solidFill>
                  <a:schemeClr val="tx1"/>
                </a:solidFill>
                <a:latin typeface="メイリオ" panose="020B0604030504040204" pitchFamily="50" charset="-128"/>
                <a:ea typeface="メイリオ" panose="020B0604030504040204" pitchFamily="50" charset="-128"/>
              </a:rPr>
              <a:t>時間</a:t>
            </a:r>
            <a:r>
              <a:rPr kumimoji="1" lang="ja-JP" altLang="en-US" sz="1200" b="1" dirty="0">
                <a:ln w="6600">
                  <a:noFill/>
                  <a:prstDash val="solid"/>
                </a:ln>
                <a:solidFill>
                  <a:schemeClr val="tx1"/>
                </a:solidFill>
                <a:latin typeface="メイリオ" panose="020B0604030504040204" pitchFamily="50" charset="-128"/>
                <a:ea typeface="メイリオ" panose="020B0604030504040204" pitchFamily="50" charset="-128"/>
              </a:rPr>
              <a:t>：</a:t>
            </a:r>
            <a:r>
              <a:rPr kumimoji="1" lang="zh-TW"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平日</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8</a:t>
            </a:r>
            <a:r>
              <a:rPr kumimoji="1" lang="en-US" altLang="zh-TW"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30</a:t>
            </a:r>
            <a:r>
              <a:rPr kumimoji="1" lang="zh-TW"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17</a:t>
            </a:r>
            <a:r>
              <a:rPr kumimoji="1" lang="en-US" altLang="zh-TW"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15</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　</a:t>
            </a:r>
            <a:r>
              <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rPr>
              <a:t>※</a:t>
            </a:r>
            <a:r>
              <a:rPr kumimoji="1" lang="ja-JP" altLang="en-US" sz="1200" b="1" dirty="0" smtClean="0">
                <a:ln w="6600">
                  <a:noFill/>
                  <a:prstDash val="solid"/>
                </a:ln>
                <a:solidFill>
                  <a:schemeClr val="tx1"/>
                </a:solidFill>
                <a:latin typeface="メイリオ" panose="020B0604030504040204" pitchFamily="50" charset="-128"/>
                <a:ea typeface="メイリオ" panose="020B0604030504040204" pitchFamily="50" charset="-128"/>
              </a:rPr>
              <a:t>祝日、年末年始は除きます。</a:t>
            </a:r>
            <a:endParaRPr kumimoji="1" lang="en-US" altLang="ja-JP" sz="1200" b="1" dirty="0" smtClean="0">
              <a:ln w="6600">
                <a:noFill/>
                <a:prstDash val="solid"/>
              </a:ln>
              <a:solidFill>
                <a:schemeClr val="tx1"/>
              </a:solidFill>
              <a:latin typeface="メイリオ" panose="020B0604030504040204" pitchFamily="50" charset="-128"/>
              <a:ea typeface="メイリオ" panose="020B0604030504040204" pitchFamily="50" charset="-128"/>
            </a:endParaRPr>
          </a:p>
        </p:txBody>
      </p:sp>
      <p:pic>
        <p:nvPicPr>
          <p:cNvPr id="1152" name="図 56"/>
          <p:cNvPicPr>
            <a:picLocks noChangeAspect="1"/>
          </p:cNvPicPr>
          <p:nvPr/>
        </p:nvPicPr>
        <p:blipFill>
          <a:blip r:embed="rId2"/>
          <a:stretch>
            <a:fillRect/>
          </a:stretch>
        </p:blipFill>
        <p:spPr>
          <a:xfrm>
            <a:off x="759200" y="4881000"/>
            <a:ext cx="5408085" cy="2352423"/>
          </a:xfrm>
          <a:prstGeom prst="rect">
            <a:avLst/>
          </a:prstGeom>
        </p:spPr>
      </p:pic>
      <p:pic>
        <p:nvPicPr>
          <p:cNvPr id="1153" name="図 57"/>
          <p:cNvPicPr>
            <a:picLocks noChangeAspect="1"/>
          </p:cNvPicPr>
          <p:nvPr/>
        </p:nvPicPr>
        <p:blipFill>
          <a:blip r:embed="rId3"/>
          <a:stretch>
            <a:fillRect/>
          </a:stretch>
        </p:blipFill>
        <p:spPr>
          <a:xfrm>
            <a:off x="4797000" y="2862149"/>
            <a:ext cx="578851" cy="578851"/>
          </a:xfrm>
          <a:prstGeom prst="rect">
            <a:avLst/>
          </a:prstGeom>
        </p:spPr>
      </p:pic>
    </p:spTree>
    <p:extLst>
      <p:ext uri="{BB962C8B-B14F-4D97-AF65-F5344CB8AC3E}">
        <p14:creationId xmlns:p14="http://schemas.microsoft.com/office/powerpoint/2010/main" val="2072366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blank</Template>
  <TotalTime>0</TotalTime>
  <Words>727</Words>
  <Application>JUST Focus</Application>
  <Paragraphs>75</Paragraph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4.1.2</AppVersion>
  <PresentationFormat>ユーザー設定</PresentationFormat>
  <Slides>2</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erms:created xsi:type="dcterms:W3CDTF">2023-03-29T17:14:34Z</dcterms:created>
  <dcterms:modified xsi:type="dcterms:W3CDTF">2025-12-05T08:28:18Z</dcterms:modified>
  <cp:revision>44</cp:revision>
</cp:coreProperties>
</file>

<file path=docProps/custom.xml><?xml version="1.0" encoding="utf-8"?>
<Properties xmlns:vt="http://schemas.openxmlformats.org/officeDocument/2006/docPropsVTypes" xmlns="http://schemas.openxmlformats.org/officeDocument/2006/custom-properties">
  <property fmtid="{D5CDD505-2E9C-101B-9397-08002B2CF9AE}" pid="2" name="ContentTypeId">
    <vt:lpwstr>0x010100AA684EF945142F4F8E19B7702DEEB246</vt:lpwstr>
  </property>
  <property fmtid="{D5CDD505-2E9C-101B-9397-08002B2CF9AE}" pid="3" name="MediaServiceImageTags">
    <vt:lpwstr/>
  </property>
</Properties>
</file>